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33" r:id="rId2"/>
    <p:sldId id="481" r:id="rId3"/>
    <p:sldId id="483" r:id="rId4"/>
    <p:sldId id="484" r:id="rId5"/>
    <p:sldId id="48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C6A5B"/>
    <a:srgbClr val="2A2D34"/>
    <a:srgbClr val="F8C5BE"/>
    <a:srgbClr val="ED6A5A"/>
    <a:srgbClr val="587B41"/>
    <a:srgbClr val="75A256"/>
    <a:srgbClr val="3F572F"/>
    <a:srgbClr val="E8F7F2"/>
    <a:srgbClr val="EFF0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74643" autoAdjust="0"/>
  </p:normalViewPr>
  <p:slideViewPr>
    <p:cSldViewPr snapToGrid="0">
      <p:cViewPr varScale="1">
        <p:scale>
          <a:sx n="61" d="100"/>
          <a:sy n="61" d="100"/>
        </p:scale>
        <p:origin x="1478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6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ptos" panose="020B0004020202020204" pitchFamily="34" charset="0"/>
              </a:defRPr>
            </a:lvl1pPr>
          </a:lstStyle>
          <a:p>
            <a:fld id="{06E6333D-22A3-4BEE-8850-0A73C04F3405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ptos" panose="020B0004020202020204" pitchFamily="34" charset="0"/>
              </a:defRPr>
            </a:lvl1pPr>
          </a:lstStyle>
          <a:p>
            <a:fld id="{2888BAB4-565B-4794-B528-14519AC05A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550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88BAB4-565B-4794-B528-14519AC05A6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252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76AD0-91EB-F104-E344-06CEAD402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C3C639-A0C0-DC34-8892-11718E6D5E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99B709-C7C8-1E99-4A13-E6E3AF9FB8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ZA" dirty="0"/>
              <a:t>Sustainability changes the context in which strategic decisions are made. </a:t>
            </a:r>
          </a:p>
          <a:p>
            <a:pPr lvl="0"/>
            <a:r>
              <a:rPr lang="en-ZA" dirty="0"/>
              <a:t>The governing body must decide what matters, what trade-offs are acceptable and what long-term value means for the organisation. </a:t>
            </a:r>
          </a:p>
          <a:p>
            <a:pPr lvl="0"/>
            <a:r>
              <a:rPr lang="en-ZA" dirty="0"/>
              <a:t>Governance determines whether sustainability is treated as compliance at the periphery or incorporated into strategy, risk, opportunity and performance. </a:t>
            </a:r>
          </a:p>
          <a:p>
            <a:pPr lvl="0"/>
            <a:r>
              <a:rPr lang="en-ZA" dirty="0"/>
              <a:t>Competitive advantage begins with making better decisions earlier, not merely producing better disclosures later.</a:t>
            </a:r>
          </a:p>
          <a:p>
            <a:pPr lvl="0"/>
            <a:endParaRPr lang="en-ZA" dirty="0"/>
          </a:p>
          <a:p>
            <a:pPr lvl="0"/>
            <a:r>
              <a:rPr lang="en-ZA" b="1" dirty="0"/>
              <a:t>Sustainability is a governance and decision-making challenge, not merely a reporting requirement.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6983FC-3BBE-2F78-2539-3EF4A2A4BD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015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B11ED-F921-9139-D326-2D850EC37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EEC289-5B3F-7704-1D41-AAFA2F507F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53DF85-65C0-EA1D-98EE-B2AC954719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ZA" dirty="0"/>
              <a:t>Sustainability cannot be delegated to one specialist or reporting team. </a:t>
            </a:r>
          </a:p>
          <a:p>
            <a:pPr lvl="0"/>
            <a:r>
              <a:rPr lang="en-ZA" dirty="0"/>
              <a:t>Boards, executives, accountants, internal auditors and project managers each have different responsibilities, but they must operate within one coherent system. </a:t>
            </a:r>
          </a:p>
          <a:p>
            <a:pPr lvl="0"/>
            <a:r>
              <a:rPr lang="en-ZA" dirty="0"/>
              <a:t>Through the PAFA pilot, The ESG Exchange translated international frameworks into practical, role-based organisational capability. </a:t>
            </a:r>
          </a:p>
          <a:p>
            <a:pPr lvl="0"/>
            <a:r>
              <a:rPr lang="en-ZA" dirty="0"/>
              <a:t>The programme connected governance, planning, implementation, evaluation, reporting, correction and accountability. </a:t>
            </a:r>
          </a:p>
          <a:p>
            <a:pPr lvl="0"/>
            <a:r>
              <a:rPr lang="en-ZA" dirty="0"/>
              <a:t>Its reach across more than 18 professional accountancy organisations (and across English, French and Portuguese contexts) demonstrates that a common architecture can be applied across different roles and jurisdictions. </a:t>
            </a:r>
          </a:p>
          <a:p>
            <a:r>
              <a:rPr lang="en-ZA" dirty="0"/>
              <a:t>The achievement is not simply that people completed training. It is that sustainability requirements were converted into a repeatable way of working.</a:t>
            </a:r>
          </a:p>
          <a:p>
            <a:pPr lvl="0"/>
            <a:endParaRPr lang="en-ZA" dirty="0"/>
          </a:p>
          <a:p>
            <a:pPr lvl="0"/>
            <a:r>
              <a:rPr lang="en-ZA" b="1" dirty="0"/>
              <a:t>Governance creates advantage when it builds organisation-wide capability to act coherently.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6A79A-3DE8-4BC6-8C4A-70D6E68227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19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7A34C-CD43-3AF4-3C23-1563FCC52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A7E7BC-9589-6E44-18B1-1BEF7F8B39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71411E-FDFF-8F1D-B436-CFE972F0A2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ZA" dirty="0"/>
              <a:t>Decision-useful information is valuable only when it reaches the right decision-makers at the right time. </a:t>
            </a:r>
          </a:p>
          <a:p>
            <a:pPr lvl="0"/>
            <a:r>
              <a:rPr lang="en-ZA" dirty="0"/>
              <a:t>Clear decision rights and accountability enable organisations to respond more quickly. </a:t>
            </a:r>
          </a:p>
          <a:p>
            <a:pPr lvl="0"/>
            <a:r>
              <a:rPr lang="en-ZA" dirty="0"/>
              <a:t>Effective oversight enables correction and learning rather than retrospective blame. </a:t>
            </a:r>
          </a:p>
          <a:p>
            <a:pPr lvl="0"/>
            <a:r>
              <a:rPr lang="en-ZA" dirty="0"/>
              <a:t>Trust is earned when commitments, decisions, actions and reporting remain connected. </a:t>
            </a:r>
          </a:p>
          <a:p>
            <a:pPr lvl="0"/>
            <a:r>
              <a:rPr lang="en-ZA" dirty="0"/>
              <a:t>These conditions strengthen resilience, innovation and long-term value creation. </a:t>
            </a:r>
          </a:p>
          <a:p>
            <a:endParaRPr lang="en-ZA" dirty="0"/>
          </a:p>
          <a:p>
            <a:r>
              <a:rPr lang="en-ZA" dirty="0"/>
              <a:t>This is also the territory I am exploring through my doctoral research: the governance conditions that enable organisations to turn sustainability information and intention into sound strategic decisions and lasting value.</a:t>
            </a:r>
          </a:p>
          <a:p>
            <a:endParaRPr lang="en-ZA" dirty="0"/>
          </a:p>
          <a:p>
            <a:r>
              <a:rPr lang="en-ZA" dirty="0"/>
              <a:t>The ESG Exchange exists to help organisations build that capability—by translating sustainability expectations into practical roles, decisions, actions and evidence.</a:t>
            </a:r>
          </a:p>
          <a:p>
            <a:endParaRPr lang="en-ZA" dirty="0"/>
          </a:p>
          <a:p>
            <a:r>
              <a:rPr lang="en-ZA" b="1" dirty="0"/>
              <a:t>The organisations that govern sustainability well will make better decisions, adapt sooner and earn greater trust.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1BE1FA-EFB2-F61E-25BE-483D5BDF6C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032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C11E3-E326-4A17-BFB3-09F71BE4DF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858" y="492311"/>
            <a:ext cx="9144000" cy="2387600"/>
          </a:xfrm>
        </p:spPr>
        <p:txBody>
          <a:bodyPr anchor="b">
            <a:normAutofit/>
          </a:bodyPr>
          <a:lstStyle>
            <a:lvl1pPr algn="l">
              <a:defRPr lang="en-ZA" b="1" dirty="0">
                <a:solidFill>
                  <a:srgbClr val="2A2D34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63513A-F09E-4610-88A3-18BEB7642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858" y="2971986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lang="en-ZA" sz="2400" dirty="0">
                <a:solidFill>
                  <a:srgbClr val="2A2D34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ZA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096FD8A-93D5-475E-AB38-4749F299DF9D}"/>
              </a:ext>
            </a:extLst>
          </p:cNvPr>
          <p:cNvSpPr/>
          <p:nvPr userDrawn="1"/>
        </p:nvSpPr>
        <p:spPr>
          <a:xfrm>
            <a:off x="454428" y="5418000"/>
            <a:ext cx="11737571" cy="1440000"/>
          </a:xfrm>
          <a:custGeom>
            <a:avLst/>
            <a:gdLst>
              <a:gd name="connsiteX0" fmla="*/ 211142 w 11639550"/>
              <a:gd name="connsiteY0" fmla="*/ 0 h 1266825"/>
              <a:gd name="connsiteX1" fmla="*/ 356408 w 11639550"/>
              <a:gd name="connsiteY1" fmla="*/ 0 h 1266825"/>
              <a:gd name="connsiteX2" fmla="*/ 4865683 w 11639550"/>
              <a:gd name="connsiteY2" fmla="*/ 0 h 1266825"/>
              <a:gd name="connsiteX3" fmla="*/ 11639550 w 11639550"/>
              <a:gd name="connsiteY3" fmla="*/ 0 h 1266825"/>
              <a:gd name="connsiteX4" fmla="*/ 11639550 w 11639550"/>
              <a:gd name="connsiteY4" fmla="*/ 1266825 h 1266825"/>
              <a:gd name="connsiteX5" fmla="*/ 4865683 w 11639550"/>
              <a:gd name="connsiteY5" fmla="*/ 1266825 h 1266825"/>
              <a:gd name="connsiteX6" fmla="*/ 4143376 w 11639550"/>
              <a:gd name="connsiteY6" fmla="*/ 1266825 h 1266825"/>
              <a:gd name="connsiteX7" fmla="*/ 356408 w 11639550"/>
              <a:gd name="connsiteY7" fmla="*/ 1266825 h 1266825"/>
              <a:gd name="connsiteX8" fmla="*/ 211142 w 11639550"/>
              <a:gd name="connsiteY8" fmla="*/ 1266825 h 1266825"/>
              <a:gd name="connsiteX9" fmla="*/ 0 w 11639550"/>
              <a:gd name="connsiteY9" fmla="*/ 1266825 h 1266825"/>
              <a:gd name="connsiteX10" fmla="*/ 0 w 11639550"/>
              <a:gd name="connsiteY10" fmla="*/ 1055683 h 1266825"/>
              <a:gd name="connsiteX11" fmla="*/ 0 w 11639550"/>
              <a:gd name="connsiteY11" fmla="*/ 581025 h 1266825"/>
              <a:gd name="connsiteX12" fmla="*/ 0 w 11639550"/>
              <a:gd name="connsiteY12" fmla="*/ 211142 h 1266825"/>
              <a:gd name="connsiteX13" fmla="*/ 211142 w 11639550"/>
              <a:gd name="connsiteY13" fmla="*/ 0 h 1266825"/>
              <a:gd name="connsiteX0" fmla="*/ 211142 w 11639550"/>
              <a:gd name="connsiteY0" fmla="*/ 0 h 1266825"/>
              <a:gd name="connsiteX1" fmla="*/ 356408 w 11639550"/>
              <a:gd name="connsiteY1" fmla="*/ 0 h 1266825"/>
              <a:gd name="connsiteX2" fmla="*/ 4865683 w 11639550"/>
              <a:gd name="connsiteY2" fmla="*/ 0 h 1266825"/>
              <a:gd name="connsiteX3" fmla="*/ 11639550 w 11639550"/>
              <a:gd name="connsiteY3" fmla="*/ 0 h 1266825"/>
              <a:gd name="connsiteX4" fmla="*/ 11639550 w 11639550"/>
              <a:gd name="connsiteY4" fmla="*/ 1266825 h 1266825"/>
              <a:gd name="connsiteX5" fmla="*/ 4865683 w 11639550"/>
              <a:gd name="connsiteY5" fmla="*/ 1266825 h 1266825"/>
              <a:gd name="connsiteX6" fmla="*/ 4143376 w 11639550"/>
              <a:gd name="connsiteY6" fmla="*/ 1266825 h 1266825"/>
              <a:gd name="connsiteX7" fmla="*/ 356408 w 11639550"/>
              <a:gd name="connsiteY7" fmla="*/ 1266825 h 1266825"/>
              <a:gd name="connsiteX8" fmla="*/ 211142 w 11639550"/>
              <a:gd name="connsiteY8" fmla="*/ 1266825 h 1266825"/>
              <a:gd name="connsiteX9" fmla="*/ 0 w 11639550"/>
              <a:gd name="connsiteY9" fmla="*/ 1266825 h 1266825"/>
              <a:gd name="connsiteX10" fmla="*/ 0 w 11639550"/>
              <a:gd name="connsiteY10" fmla="*/ 1055683 h 1266825"/>
              <a:gd name="connsiteX11" fmla="*/ 0 w 11639550"/>
              <a:gd name="connsiteY11" fmla="*/ 581025 h 1266825"/>
              <a:gd name="connsiteX12" fmla="*/ 0 w 11639550"/>
              <a:gd name="connsiteY12" fmla="*/ 149692 h 1266825"/>
              <a:gd name="connsiteX13" fmla="*/ 211142 w 11639550"/>
              <a:gd name="connsiteY13" fmla="*/ 0 h 1266825"/>
              <a:gd name="connsiteX0" fmla="*/ 173360 w 11639550"/>
              <a:gd name="connsiteY0" fmla="*/ 0 h 1266825"/>
              <a:gd name="connsiteX1" fmla="*/ 356408 w 11639550"/>
              <a:gd name="connsiteY1" fmla="*/ 0 h 1266825"/>
              <a:gd name="connsiteX2" fmla="*/ 4865683 w 11639550"/>
              <a:gd name="connsiteY2" fmla="*/ 0 h 1266825"/>
              <a:gd name="connsiteX3" fmla="*/ 11639550 w 11639550"/>
              <a:gd name="connsiteY3" fmla="*/ 0 h 1266825"/>
              <a:gd name="connsiteX4" fmla="*/ 11639550 w 11639550"/>
              <a:gd name="connsiteY4" fmla="*/ 1266825 h 1266825"/>
              <a:gd name="connsiteX5" fmla="*/ 4865683 w 11639550"/>
              <a:gd name="connsiteY5" fmla="*/ 1266825 h 1266825"/>
              <a:gd name="connsiteX6" fmla="*/ 4143376 w 11639550"/>
              <a:gd name="connsiteY6" fmla="*/ 1266825 h 1266825"/>
              <a:gd name="connsiteX7" fmla="*/ 356408 w 11639550"/>
              <a:gd name="connsiteY7" fmla="*/ 1266825 h 1266825"/>
              <a:gd name="connsiteX8" fmla="*/ 211142 w 11639550"/>
              <a:gd name="connsiteY8" fmla="*/ 1266825 h 1266825"/>
              <a:gd name="connsiteX9" fmla="*/ 0 w 11639550"/>
              <a:gd name="connsiteY9" fmla="*/ 1266825 h 1266825"/>
              <a:gd name="connsiteX10" fmla="*/ 0 w 11639550"/>
              <a:gd name="connsiteY10" fmla="*/ 1055683 h 1266825"/>
              <a:gd name="connsiteX11" fmla="*/ 0 w 11639550"/>
              <a:gd name="connsiteY11" fmla="*/ 581025 h 1266825"/>
              <a:gd name="connsiteX12" fmla="*/ 0 w 11639550"/>
              <a:gd name="connsiteY12" fmla="*/ 149692 h 1266825"/>
              <a:gd name="connsiteX13" fmla="*/ 173360 w 11639550"/>
              <a:gd name="connsiteY13" fmla="*/ 0 h 126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639550" h="1266825">
                <a:moveTo>
                  <a:pt x="173360" y="0"/>
                </a:moveTo>
                <a:lnTo>
                  <a:pt x="356408" y="0"/>
                </a:lnTo>
                <a:lnTo>
                  <a:pt x="4865683" y="0"/>
                </a:lnTo>
                <a:lnTo>
                  <a:pt x="11639550" y="0"/>
                </a:lnTo>
                <a:lnTo>
                  <a:pt x="11639550" y="1266825"/>
                </a:lnTo>
                <a:lnTo>
                  <a:pt x="4865683" y="1266825"/>
                </a:lnTo>
                <a:lnTo>
                  <a:pt x="4143376" y="1266825"/>
                </a:lnTo>
                <a:lnTo>
                  <a:pt x="356408" y="1266825"/>
                </a:lnTo>
                <a:lnTo>
                  <a:pt x="211142" y="1266825"/>
                </a:lnTo>
                <a:lnTo>
                  <a:pt x="0" y="1266825"/>
                </a:lnTo>
                <a:lnTo>
                  <a:pt x="0" y="1055683"/>
                </a:lnTo>
                <a:lnTo>
                  <a:pt x="0" y="581025"/>
                </a:lnTo>
                <a:lnTo>
                  <a:pt x="0" y="149692"/>
                </a:lnTo>
                <a:cubicBezTo>
                  <a:pt x="0" y="33081"/>
                  <a:pt x="56749" y="0"/>
                  <a:pt x="173360" y="0"/>
                </a:cubicBezTo>
                <a:close/>
              </a:path>
            </a:pathLst>
          </a:custGeom>
          <a:solidFill>
            <a:srgbClr val="2A2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latin typeface="Aptos" panose="020B0004020202020204" pitchFamily="34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11B50997-9802-4D5C-BC88-5D0C0C3763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9396" y="5816600"/>
            <a:ext cx="1809750" cy="60007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C108E79A-7E27-4CF3-AB3B-D56BF265E3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69945" y="6317171"/>
            <a:ext cx="3497504" cy="4571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2680B6B-1C3A-4665-9E70-6A67C1A2EEC7}"/>
              </a:ext>
            </a:extLst>
          </p:cNvPr>
          <p:cNvSpPr txBox="1"/>
          <p:nvPr userDrawn="1"/>
        </p:nvSpPr>
        <p:spPr>
          <a:xfrm>
            <a:off x="8975322" y="6132354"/>
            <a:ext cx="281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9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GOODGOVERNANCE.ACADEMY</a:t>
            </a:r>
          </a:p>
        </p:txBody>
      </p:sp>
    </p:spTree>
    <p:extLst>
      <p:ext uri="{BB962C8B-B14F-4D97-AF65-F5344CB8AC3E}">
        <p14:creationId xmlns:p14="http://schemas.microsoft.com/office/powerpoint/2010/main" val="105362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FF7C405-33B7-42A1-846E-8543ED3D118D}"/>
              </a:ext>
            </a:extLst>
          </p:cNvPr>
          <p:cNvSpPr/>
          <p:nvPr userDrawn="1"/>
        </p:nvSpPr>
        <p:spPr>
          <a:xfrm>
            <a:off x="454428" y="0"/>
            <a:ext cx="11737572" cy="1440000"/>
          </a:xfrm>
          <a:custGeom>
            <a:avLst/>
            <a:gdLst>
              <a:gd name="connsiteX0" fmla="*/ 0 w 11940072"/>
              <a:gd name="connsiteY0" fmla="*/ 0 h 1440000"/>
              <a:gd name="connsiteX1" fmla="*/ 240005 w 11940072"/>
              <a:gd name="connsiteY1" fmla="*/ 0 h 1440000"/>
              <a:gd name="connsiteX2" fmla="*/ 377321 w 11940072"/>
              <a:gd name="connsiteY2" fmla="*/ 0 h 1440000"/>
              <a:gd name="connsiteX3" fmla="*/ 561911 w 11940072"/>
              <a:gd name="connsiteY3" fmla="*/ 0 h 1440000"/>
              <a:gd name="connsiteX4" fmla="*/ 4422710 w 11940072"/>
              <a:gd name="connsiteY4" fmla="*/ 0 h 1440000"/>
              <a:gd name="connsiteX5" fmla="*/ 5109160 w 11940072"/>
              <a:gd name="connsiteY5" fmla="*/ 0 h 1440000"/>
              <a:gd name="connsiteX6" fmla="*/ 6468705 w 11940072"/>
              <a:gd name="connsiteY6" fmla="*/ 0 h 1440000"/>
              <a:gd name="connsiteX7" fmla="*/ 11940072 w 11940072"/>
              <a:gd name="connsiteY7" fmla="*/ 0 h 1440000"/>
              <a:gd name="connsiteX8" fmla="*/ 11940072 w 11940072"/>
              <a:gd name="connsiteY8" fmla="*/ 1440000 h 1440000"/>
              <a:gd name="connsiteX9" fmla="*/ 6468705 w 11940072"/>
              <a:gd name="connsiteY9" fmla="*/ 1440000 h 1440000"/>
              <a:gd name="connsiteX10" fmla="*/ 5109160 w 11940072"/>
              <a:gd name="connsiteY10" fmla="*/ 1440000 h 1440000"/>
              <a:gd name="connsiteX11" fmla="*/ 4380770 w 11940072"/>
              <a:gd name="connsiteY11" fmla="*/ 1440000 h 1440000"/>
              <a:gd name="connsiteX12" fmla="*/ 561911 w 11940072"/>
              <a:gd name="connsiteY12" fmla="*/ 1440000 h 1440000"/>
              <a:gd name="connsiteX13" fmla="*/ 415421 w 11940072"/>
              <a:gd name="connsiteY13" fmla="*/ 1440000 h 1440000"/>
              <a:gd name="connsiteX14" fmla="*/ 240005 w 11940072"/>
              <a:gd name="connsiteY14" fmla="*/ 1440000 h 1440000"/>
              <a:gd name="connsiteX15" fmla="*/ 202501 w 11940072"/>
              <a:gd name="connsiteY15" fmla="*/ 1440000 h 1440000"/>
              <a:gd name="connsiteX16" fmla="*/ 202501 w 11940072"/>
              <a:gd name="connsiteY16" fmla="*/ 1436219 h 1440000"/>
              <a:gd name="connsiteX17" fmla="*/ 191636 w 11940072"/>
              <a:gd name="connsiteY17" fmla="*/ 1435124 h 1440000"/>
              <a:gd name="connsiteX18" fmla="*/ 0 w 11940072"/>
              <a:gd name="connsiteY18" fmla="*/ 1199995 h 1440000"/>
              <a:gd name="connsiteX19" fmla="*/ 0 w 11940072"/>
              <a:gd name="connsiteY19" fmla="*/ 858416 h 1440000"/>
              <a:gd name="connsiteX20" fmla="*/ 0 w 11940072"/>
              <a:gd name="connsiteY20" fmla="*/ 240005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940072" h="1440000">
                <a:moveTo>
                  <a:pt x="0" y="0"/>
                </a:moveTo>
                <a:lnTo>
                  <a:pt x="240005" y="0"/>
                </a:lnTo>
                <a:lnTo>
                  <a:pt x="377321" y="0"/>
                </a:lnTo>
                <a:lnTo>
                  <a:pt x="561911" y="0"/>
                </a:lnTo>
                <a:lnTo>
                  <a:pt x="4422710" y="0"/>
                </a:lnTo>
                <a:lnTo>
                  <a:pt x="5109160" y="0"/>
                </a:lnTo>
                <a:lnTo>
                  <a:pt x="6468705" y="0"/>
                </a:lnTo>
                <a:lnTo>
                  <a:pt x="11940072" y="0"/>
                </a:lnTo>
                <a:lnTo>
                  <a:pt x="11940072" y="1440000"/>
                </a:lnTo>
                <a:lnTo>
                  <a:pt x="6468705" y="1440000"/>
                </a:lnTo>
                <a:lnTo>
                  <a:pt x="5109160" y="1440000"/>
                </a:lnTo>
                <a:lnTo>
                  <a:pt x="4380770" y="1440000"/>
                </a:lnTo>
                <a:lnTo>
                  <a:pt x="561911" y="1440000"/>
                </a:lnTo>
                <a:lnTo>
                  <a:pt x="415421" y="1440000"/>
                </a:lnTo>
                <a:lnTo>
                  <a:pt x="240005" y="1440000"/>
                </a:lnTo>
                <a:lnTo>
                  <a:pt x="202501" y="1440000"/>
                </a:lnTo>
                <a:lnTo>
                  <a:pt x="202501" y="1436219"/>
                </a:lnTo>
                <a:lnTo>
                  <a:pt x="191636" y="1435124"/>
                </a:lnTo>
                <a:cubicBezTo>
                  <a:pt x="82270" y="1412744"/>
                  <a:pt x="0" y="1315977"/>
                  <a:pt x="0" y="1199995"/>
                </a:cubicBezTo>
                <a:lnTo>
                  <a:pt x="0" y="858416"/>
                </a:lnTo>
                <a:lnTo>
                  <a:pt x="0" y="240005"/>
                </a:lnTo>
                <a:close/>
              </a:path>
            </a:pathLst>
          </a:custGeom>
          <a:solidFill>
            <a:srgbClr val="2A2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latin typeface="Aptos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3E7C2-2995-49FB-A1FC-4C4533B92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75075"/>
          </a:xfrm>
        </p:spPr>
        <p:txBody>
          <a:bodyPr/>
          <a:lstStyle>
            <a:lvl1pPr marL="228600" indent="-228600">
              <a:lnSpc>
                <a:spcPct val="100000"/>
              </a:lnSpc>
              <a:buClr>
                <a:srgbClr val="EC6A5B"/>
              </a:buClr>
              <a:buSzPct val="110000"/>
              <a:buFont typeface="Webdings" panose="05030102010509060703" pitchFamily="18" charset="2"/>
              <a:buChar char=""/>
              <a:defRPr sz="2400">
                <a:solidFill>
                  <a:srgbClr val="2A2D34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buClr>
                <a:srgbClr val="29ABE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buClr>
                <a:srgbClr val="29ABE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buClr>
                <a:srgbClr val="29ABE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buClr>
                <a:srgbClr val="29ABE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C0F5E-FE55-4BFB-9C53-56C8CFCF5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9900"/>
            <a:ext cx="10515600" cy="906600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203E8A-95C8-47D3-99F3-6E17FB39496F}"/>
              </a:ext>
            </a:extLst>
          </p:cNvPr>
          <p:cNvSpPr/>
          <p:nvPr userDrawn="1"/>
        </p:nvSpPr>
        <p:spPr>
          <a:xfrm>
            <a:off x="947770" y="424181"/>
            <a:ext cx="951722" cy="45719"/>
          </a:xfrm>
          <a:prstGeom prst="rect">
            <a:avLst/>
          </a:prstGeom>
          <a:solidFill>
            <a:srgbClr val="EC6A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latin typeface="Aptos" panose="020B000402020202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32CAA6E-A0D6-4364-9A86-02918B5066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00" y="6062525"/>
            <a:ext cx="1400175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96780"/>
      </p:ext>
    </p:extLst>
  </p:cSld>
  <p:clrMapOvr>
    <a:masterClrMapping/>
  </p:clrMapOvr>
  <p:transition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FF7C405-33B7-42A1-846E-8543ED3D118D}"/>
              </a:ext>
            </a:extLst>
          </p:cNvPr>
          <p:cNvSpPr/>
          <p:nvPr userDrawn="1"/>
        </p:nvSpPr>
        <p:spPr>
          <a:xfrm>
            <a:off x="454428" y="0"/>
            <a:ext cx="11737572" cy="1440000"/>
          </a:xfrm>
          <a:custGeom>
            <a:avLst/>
            <a:gdLst>
              <a:gd name="connsiteX0" fmla="*/ 0 w 11940072"/>
              <a:gd name="connsiteY0" fmla="*/ 0 h 1440000"/>
              <a:gd name="connsiteX1" fmla="*/ 240005 w 11940072"/>
              <a:gd name="connsiteY1" fmla="*/ 0 h 1440000"/>
              <a:gd name="connsiteX2" fmla="*/ 377321 w 11940072"/>
              <a:gd name="connsiteY2" fmla="*/ 0 h 1440000"/>
              <a:gd name="connsiteX3" fmla="*/ 561911 w 11940072"/>
              <a:gd name="connsiteY3" fmla="*/ 0 h 1440000"/>
              <a:gd name="connsiteX4" fmla="*/ 4422710 w 11940072"/>
              <a:gd name="connsiteY4" fmla="*/ 0 h 1440000"/>
              <a:gd name="connsiteX5" fmla="*/ 5109160 w 11940072"/>
              <a:gd name="connsiteY5" fmla="*/ 0 h 1440000"/>
              <a:gd name="connsiteX6" fmla="*/ 6468705 w 11940072"/>
              <a:gd name="connsiteY6" fmla="*/ 0 h 1440000"/>
              <a:gd name="connsiteX7" fmla="*/ 11940072 w 11940072"/>
              <a:gd name="connsiteY7" fmla="*/ 0 h 1440000"/>
              <a:gd name="connsiteX8" fmla="*/ 11940072 w 11940072"/>
              <a:gd name="connsiteY8" fmla="*/ 1440000 h 1440000"/>
              <a:gd name="connsiteX9" fmla="*/ 6468705 w 11940072"/>
              <a:gd name="connsiteY9" fmla="*/ 1440000 h 1440000"/>
              <a:gd name="connsiteX10" fmla="*/ 5109160 w 11940072"/>
              <a:gd name="connsiteY10" fmla="*/ 1440000 h 1440000"/>
              <a:gd name="connsiteX11" fmla="*/ 4380770 w 11940072"/>
              <a:gd name="connsiteY11" fmla="*/ 1440000 h 1440000"/>
              <a:gd name="connsiteX12" fmla="*/ 561911 w 11940072"/>
              <a:gd name="connsiteY12" fmla="*/ 1440000 h 1440000"/>
              <a:gd name="connsiteX13" fmla="*/ 415421 w 11940072"/>
              <a:gd name="connsiteY13" fmla="*/ 1440000 h 1440000"/>
              <a:gd name="connsiteX14" fmla="*/ 240005 w 11940072"/>
              <a:gd name="connsiteY14" fmla="*/ 1440000 h 1440000"/>
              <a:gd name="connsiteX15" fmla="*/ 202501 w 11940072"/>
              <a:gd name="connsiteY15" fmla="*/ 1440000 h 1440000"/>
              <a:gd name="connsiteX16" fmla="*/ 202501 w 11940072"/>
              <a:gd name="connsiteY16" fmla="*/ 1436219 h 1440000"/>
              <a:gd name="connsiteX17" fmla="*/ 191636 w 11940072"/>
              <a:gd name="connsiteY17" fmla="*/ 1435124 h 1440000"/>
              <a:gd name="connsiteX18" fmla="*/ 0 w 11940072"/>
              <a:gd name="connsiteY18" fmla="*/ 1199995 h 1440000"/>
              <a:gd name="connsiteX19" fmla="*/ 0 w 11940072"/>
              <a:gd name="connsiteY19" fmla="*/ 858416 h 1440000"/>
              <a:gd name="connsiteX20" fmla="*/ 0 w 11940072"/>
              <a:gd name="connsiteY20" fmla="*/ 240005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940072" h="1440000">
                <a:moveTo>
                  <a:pt x="0" y="0"/>
                </a:moveTo>
                <a:lnTo>
                  <a:pt x="240005" y="0"/>
                </a:lnTo>
                <a:lnTo>
                  <a:pt x="377321" y="0"/>
                </a:lnTo>
                <a:lnTo>
                  <a:pt x="561911" y="0"/>
                </a:lnTo>
                <a:lnTo>
                  <a:pt x="4422710" y="0"/>
                </a:lnTo>
                <a:lnTo>
                  <a:pt x="5109160" y="0"/>
                </a:lnTo>
                <a:lnTo>
                  <a:pt x="6468705" y="0"/>
                </a:lnTo>
                <a:lnTo>
                  <a:pt x="11940072" y="0"/>
                </a:lnTo>
                <a:lnTo>
                  <a:pt x="11940072" y="1440000"/>
                </a:lnTo>
                <a:lnTo>
                  <a:pt x="6468705" y="1440000"/>
                </a:lnTo>
                <a:lnTo>
                  <a:pt x="5109160" y="1440000"/>
                </a:lnTo>
                <a:lnTo>
                  <a:pt x="4380770" y="1440000"/>
                </a:lnTo>
                <a:lnTo>
                  <a:pt x="561911" y="1440000"/>
                </a:lnTo>
                <a:lnTo>
                  <a:pt x="415421" y="1440000"/>
                </a:lnTo>
                <a:lnTo>
                  <a:pt x="240005" y="1440000"/>
                </a:lnTo>
                <a:lnTo>
                  <a:pt x="202501" y="1440000"/>
                </a:lnTo>
                <a:lnTo>
                  <a:pt x="202501" y="1436219"/>
                </a:lnTo>
                <a:lnTo>
                  <a:pt x="191636" y="1435124"/>
                </a:lnTo>
                <a:cubicBezTo>
                  <a:pt x="82270" y="1412744"/>
                  <a:pt x="0" y="1315977"/>
                  <a:pt x="0" y="1199995"/>
                </a:cubicBezTo>
                <a:lnTo>
                  <a:pt x="0" y="858416"/>
                </a:lnTo>
                <a:lnTo>
                  <a:pt x="0" y="240005"/>
                </a:lnTo>
                <a:close/>
              </a:path>
            </a:pathLst>
          </a:custGeom>
          <a:solidFill>
            <a:srgbClr val="2A2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latin typeface="Aptos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3E7C2-2995-49FB-A1FC-4C4533B92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48200" cy="3775075"/>
          </a:xfrm>
        </p:spPr>
        <p:txBody>
          <a:bodyPr/>
          <a:lstStyle>
            <a:lvl1pPr marL="228600" indent="-228600">
              <a:lnSpc>
                <a:spcPct val="100000"/>
              </a:lnSpc>
              <a:buClr>
                <a:srgbClr val="EC6A5B"/>
              </a:buClr>
              <a:buSzPct val="110000"/>
              <a:buFont typeface="Webdings" panose="05030102010509060703" pitchFamily="18" charset="2"/>
              <a:buChar char=""/>
              <a:defRPr sz="2400">
                <a:solidFill>
                  <a:srgbClr val="2A2D34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buClr>
                <a:srgbClr val="29ABE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buClr>
                <a:srgbClr val="29ABE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buClr>
                <a:srgbClr val="29ABE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buClr>
                <a:srgbClr val="29ABE2"/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CC0F5E-FE55-4BFB-9C53-56C8CFCF5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9900"/>
            <a:ext cx="10515600" cy="906600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203E8A-95C8-47D3-99F3-6E17FB39496F}"/>
              </a:ext>
            </a:extLst>
          </p:cNvPr>
          <p:cNvSpPr/>
          <p:nvPr userDrawn="1"/>
        </p:nvSpPr>
        <p:spPr>
          <a:xfrm>
            <a:off x="947770" y="424181"/>
            <a:ext cx="951722" cy="45719"/>
          </a:xfrm>
          <a:prstGeom prst="rect">
            <a:avLst/>
          </a:prstGeom>
          <a:solidFill>
            <a:srgbClr val="EC6A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latin typeface="Aptos" panose="020B0004020202020204" pitchFamily="34" charset="0"/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32CAA6E-A0D6-4364-9A86-02918B5066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00" y="6062525"/>
            <a:ext cx="1400175" cy="466725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054D08A-8E56-42BF-A18D-DB2F962490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1700" y="1825624"/>
            <a:ext cx="5372100" cy="3775075"/>
          </a:xfrm>
        </p:spPr>
        <p:txBody>
          <a:bodyPr/>
          <a:lstStyle/>
          <a:p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3148551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C0F5E-FE55-4BFB-9C53-56C8CFCF5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9900"/>
            <a:ext cx="10515600" cy="906600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2A2D34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D32CAA6E-A0D6-4364-9A86-02918B5066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00" y="6062525"/>
            <a:ext cx="1400175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84986"/>
      </p:ext>
    </p:extLst>
  </p:cSld>
  <p:clrMapOvr>
    <a:masterClrMapping/>
  </p:clrMapOvr>
  <p:transition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C0F5E-FE55-4BFB-9C53-56C8CFCF5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9900"/>
            <a:ext cx="10515600" cy="906600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2A2D34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22861948"/>
      </p:ext>
    </p:extLst>
  </p:cSld>
  <p:clrMapOvr>
    <a:masterClrMapping/>
  </p:clrMapOvr>
  <p:transition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rgbClr val="2A2D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72394D2-ED33-485C-B046-85DCB16971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9610" y="104965"/>
            <a:ext cx="10137472" cy="675303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9F9DC15-775B-4553-A725-F1656B748D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770" y="5943601"/>
            <a:ext cx="1766246" cy="5856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8A23F3-D5E0-4FED-9ADD-CE52C2D2C822}"/>
              </a:ext>
            </a:extLst>
          </p:cNvPr>
          <p:cNvSpPr/>
          <p:nvPr userDrawn="1"/>
        </p:nvSpPr>
        <p:spPr>
          <a:xfrm>
            <a:off x="947770" y="1960881"/>
            <a:ext cx="951722" cy="45719"/>
          </a:xfrm>
          <a:prstGeom prst="rect">
            <a:avLst/>
          </a:prstGeom>
          <a:solidFill>
            <a:srgbClr val="EC6A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latin typeface="Aptos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5310C0-3D48-4AB9-9BEE-606A19FCA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4099"/>
            <a:ext cx="6553200" cy="1917701"/>
          </a:xfrm>
        </p:spPr>
        <p:txBody>
          <a:bodyPr anchor="t">
            <a:normAutofit/>
          </a:bodyPr>
          <a:lstStyle>
            <a:lvl1pPr>
              <a:defRPr sz="4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61733894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slide">
    <p:bg>
      <p:bgPr>
        <a:solidFill>
          <a:srgbClr val="2A2D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B9F9DC15-775B-4553-A725-F1656B748D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7770" y="5943601"/>
            <a:ext cx="1766246" cy="585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56" y="927100"/>
            <a:ext cx="11466444" cy="39552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5310C0-3D48-4AB9-9BEE-606A19FCA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4099"/>
            <a:ext cx="6553200" cy="1917701"/>
          </a:xfrm>
        </p:spPr>
        <p:txBody>
          <a:bodyPr anchor="t">
            <a:normAutofit/>
          </a:bodyPr>
          <a:lstStyle>
            <a:lvl1pPr>
              <a:defRPr sz="44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8A23F3-D5E0-4FED-9ADD-CE52C2D2C822}"/>
              </a:ext>
            </a:extLst>
          </p:cNvPr>
          <p:cNvSpPr/>
          <p:nvPr userDrawn="1"/>
        </p:nvSpPr>
        <p:spPr>
          <a:xfrm>
            <a:off x="947770" y="1960881"/>
            <a:ext cx="951722" cy="45719"/>
          </a:xfrm>
          <a:prstGeom prst="rect">
            <a:avLst/>
          </a:prstGeom>
          <a:solidFill>
            <a:srgbClr val="EC6A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7380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6210D36-0CBC-44F9-AD76-898FAB2A463B}"/>
              </a:ext>
            </a:extLst>
          </p:cNvPr>
          <p:cNvSpPr/>
          <p:nvPr userDrawn="1"/>
        </p:nvSpPr>
        <p:spPr>
          <a:xfrm>
            <a:off x="454428" y="1749425"/>
            <a:ext cx="8778472" cy="2505075"/>
          </a:xfrm>
          <a:prstGeom prst="roundRect">
            <a:avLst>
              <a:gd name="adj" fmla="val 10076"/>
            </a:avLst>
          </a:prstGeom>
          <a:solidFill>
            <a:srgbClr val="2A2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latin typeface="Aptos" panose="020B00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B7E23-FFE0-4509-B5BE-26A994E733F5}"/>
              </a:ext>
            </a:extLst>
          </p:cNvPr>
          <p:cNvSpPr/>
          <p:nvPr userDrawn="1"/>
        </p:nvSpPr>
        <p:spPr>
          <a:xfrm>
            <a:off x="1036670" y="2285205"/>
            <a:ext cx="951722" cy="45719"/>
          </a:xfrm>
          <a:prstGeom prst="rect">
            <a:avLst/>
          </a:prstGeom>
          <a:solidFill>
            <a:srgbClr val="EC6A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latin typeface="Aptos" panose="020B0004020202020204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33FC6944-EB3E-4E33-936C-7801F8E166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7738" y="2696845"/>
            <a:ext cx="6710362" cy="1191734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0B2A7B-472C-4278-A696-833C0B7246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4085" y="-2483220"/>
            <a:ext cx="6710362" cy="9743933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303B098E-69D4-4A04-90A7-07C4870213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5924548"/>
            <a:ext cx="1809750" cy="60007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370846B-CFDD-45C0-9836-25071ECBCD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69945" y="6317171"/>
            <a:ext cx="3497504" cy="4571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C4A23BE-490E-4103-8A21-9A4418D2A2DC}"/>
              </a:ext>
            </a:extLst>
          </p:cNvPr>
          <p:cNvSpPr txBox="1"/>
          <p:nvPr userDrawn="1"/>
        </p:nvSpPr>
        <p:spPr>
          <a:xfrm>
            <a:off x="8975322" y="6170454"/>
            <a:ext cx="2819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900" b="1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GOODGOVERNANCE.ACADEMY</a:t>
            </a:r>
          </a:p>
        </p:txBody>
      </p:sp>
    </p:spTree>
    <p:extLst>
      <p:ext uri="{BB962C8B-B14F-4D97-AF65-F5344CB8AC3E}">
        <p14:creationId xmlns:p14="http://schemas.microsoft.com/office/powerpoint/2010/main" val="1964556472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C3224C-894D-F07C-E264-073B315A27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4112" y="-207403"/>
            <a:ext cx="4885944" cy="7065403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6210D36-0CBC-44F9-AD76-898FAB2A463B}"/>
              </a:ext>
            </a:extLst>
          </p:cNvPr>
          <p:cNvSpPr/>
          <p:nvPr userDrawn="1"/>
        </p:nvSpPr>
        <p:spPr>
          <a:xfrm>
            <a:off x="454428" y="1749425"/>
            <a:ext cx="7898997" cy="2505075"/>
          </a:xfrm>
          <a:prstGeom prst="roundRect">
            <a:avLst>
              <a:gd name="adj" fmla="val 10076"/>
            </a:avLst>
          </a:prstGeom>
          <a:solidFill>
            <a:srgbClr val="2A2D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latin typeface="Aptos" panose="020B00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B7E23-FFE0-4509-B5BE-26A994E733F5}"/>
              </a:ext>
            </a:extLst>
          </p:cNvPr>
          <p:cNvSpPr/>
          <p:nvPr userDrawn="1"/>
        </p:nvSpPr>
        <p:spPr>
          <a:xfrm>
            <a:off x="1036670" y="2285205"/>
            <a:ext cx="951722" cy="45719"/>
          </a:xfrm>
          <a:prstGeom prst="rect">
            <a:avLst/>
          </a:prstGeom>
          <a:solidFill>
            <a:srgbClr val="EC6A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>
              <a:latin typeface="Aptos" panose="020B0004020202020204" pitchFamily="34" charset="0"/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33FC6944-EB3E-4E33-936C-7801F8E166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7738" y="2696845"/>
            <a:ext cx="6710362" cy="1191734"/>
          </a:xfrm>
        </p:spPr>
        <p:txBody>
          <a:bodyPr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303B098E-69D4-4A04-90A7-07C4870213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5924548"/>
            <a:ext cx="1809750" cy="60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203737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3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089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E57250-5531-48FD-A1F5-7230CE166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DE373-B068-4746-A3E5-3B8850EAD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20CFD-39EB-4FE0-9EA7-517A93D0D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64109-C867-4A01-B430-F99762411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9B2AF-88FE-458B-B169-737DB2787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98D87A8E-78DB-4DD6-AB5D-B93123298EA8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9929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4" r:id="rId5"/>
    <p:sldLayoutId id="2147483651" r:id="rId6"/>
    <p:sldLayoutId id="2147483661" r:id="rId7"/>
    <p:sldLayoutId id="2147483652" r:id="rId8"/>
    <p:sldLayoutId id="2147483663" r:id="rId9"/>
    <p:sldLayoutId id="2147483665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CF717-F464-D677-7D38-413FBA3751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857" y="877713"/>
            <a:ext cx="10869285" cy="1655762"/>
          </a:xfrm>
        </p:spPr>
        <p:txBody>
          <a:bodyPr anchor="t">
            <a:normAutofit/>
          </a:bodyPr>
          <a:lstStyle/>
          <a:p>
            <a:pPr>
              <a:lnSpc>
                <a:spcPct val="120000"/>
              </a:lnSpc>
              <a:spcBef>
                <a:spcPts val="3600"/>
              </a:spcBef>
            </a:pPr>
            <a:r>
              <a:rPr lang="en-GB" sz="3600" dirty="0"/>
              <a:t>Governance as a competitive advantage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870BF6-190A-0A3B-996F-C7C5976868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857" y="1705594"/>
            <a:ext cx="10869285" cy="2832402"/>
          </a:xfrm>
        </p:spPr>
        <p:txBody>
          <a:bodyPr>
            <a:normAutofit/>
          </a:bodyPr>
          <a:lstStyle/>
          <a:p>
            <a:r>
              <a:rPr lang="en-GB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the sustainability era</a:t>
            </a:r>
          </a:p>
          <a:p>
            <a:endParaRPr lang="en-ZA" b="1" dirty="0"/>
          </a:p>
          <a:p>
            <a:r>
              <a:rPr lang="en-ZA" b="1" dirty="0"/>
              <a:t>Carolynn Chalmers</a:t>
            </a:r>
          </a:p>
          <a:p>
            <a:r>
              <a:rPr lang="en-ZA" sz="1800" dirty="0">
                <a:solidFill>
                  <a:srgbClr val="EC6A5B"/>
                </a:solidFill>
              </a:rPr>
              <a:t>15 September 2026</a:t>
            </a:r>
            <a:endParaRPr lang="en-US" sz="1800" dirty="0">
              <a:solidFill>
                <a:srgbClr val="EC6A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620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E5D94-7E99-E19E-7601-E603838FD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8CBADA-7AA2-2ED8-5F49-D459FB8CAB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174"/>
          <a:stretch>
            <a:fillRect/>
          </a:stretch>
        </p:blipFill>
        <p:spPr>
          <a:xfrm>
            <a:off x="0" y="325980"/>
            <a:ext cx="12192000" cy="6532020"/>
          </a:xfrm>
          <a:prstGeom prst="rect">
            <a:avLst/>
          </a:prstGeom>
        </p:spPr>
      </p:pic>
      <p:sp>
        <p:nvSpPr>
          <p:cNvPr id="23" name="Shape 0">
            <a:extLst>
              <a:ext uri="{FF2B5EF4-FFF2-40B4-BE49-F238E27FC236}">
                <a16:creationId xmlns:a16="http://schemas.microsoft.com/office/drawing/2014/main" id="{818CE4E1-E163-4CE7-C9C7-FEAEC9ACEC69}"/>
              </a:ext>
            </a:extLst>
          </p:cNvPr>
          <p:cNvSpPr/>
          <p:nvPr/>
        </p:nvSpPr>
        <p:spPr>
          <a:xfrm>
            <a:off x="0" y="0"/>
            <a:ext cx="12191695" cy="165600"/>
          </a:xfrm>
          <a:prstGeom prst="rect">
            <a:avLst/>
          </a:prstGeom>
          <a:solidFill>
            <a:srgbClr val="ED6A5A"/>
          </a:solidFill>
          <a:ln w="12700">
            <a:solidFill>
              <a:srgbClr val="ED6A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">
            <a:extLst>
              <a:ext uri="{FF2B5EF4-FFF2-40B4-BE49-F238E27FC236}">
                <a16:creationId xmlns:a16="http://schemas.microsoft.com/office/drawing/2014/main" id="{ECEF135A-971B-7985-D183-A96716B858AF}"/>
              </a:ext>
            </a:extLst>
          </p:cNvPr>
          <p:cNvSpPr/>
          <p:nvPr/>
        </p:nvSpPr>
        <p:spPr>
          <a:xfrm>
            <a:off x="0" y="160380"/>
            <a:ext cx="12191695" cy="201600"/>
          </a:xfrm>
          <a:prstGeom prst="rect">
            <a:avLst/>
          </a:prstGeom>
          <a:solidFill>
            <a:srgbClr val="2A2D34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lide Number Placeholder 25">
            <a:extLst>
              <a:ext uri="{FF2B5EF4-FFF2-40B4-BE49-F238E27FC236}">
                <a16:creationId xmlns:a16="http://schemas.microsoft.com/office/drawing/2014/main" id="{B093E1D1-15F8-620F-A1F4-FF63C73FD80C}"/>
              </a:ext>
            </a:extLst>
          </p:cNvPr>
          <p:cNvSpPr txBox="1">
            <a:spLocks/>
          </p:cNvSpPr>
          <p:nvPr/>
        </p:nvSpPr>
        <p:spPr>
          <a:xfrm>
            <a:off x="11567711" y="6565392"/>
            <a:ext cx="410929" cy="1879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900" smtClean="0">
                <a:solidFill>
                  <a:srgbClr val="000000"/>
                </a:solidFill>
              </a:rPr>
              <a:pPr algn="ctr"/>
              <a:t>2</a:t>
            </a:fld>
            <a:endParaRPr lang="en-US" sz="900" dirty="0">
              <a:solidFill>
                <a:srgbClr val="000000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8910D44-3EF3-5043-DDEC-618AE1207FD0}"/>
              </a:ext>
            </a:extLst>
          </p:cNvPr>
          <p:cNvSpPr/>
          <p:nvPr/>
        </p:nvSpPr>
        <p:spPr>
          <a:xfrm>
            <a:off x="1424695" y="936434"/>
            <a:ext cx="9342304" cy="5628958"/>
          </a:xfrm>
          <a:prstGeom prst="ellipse">
            <a:avLst/>
          </a:prstGeom>
          <a:solidFill>
            <a:schemeClr val="bg1"/>
          </a:solid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ZA" sz="3000" dirty="0">
                <a:solidFill>
                  <a:srgbClr val="000000"/>
                </a:solidFill>
                <a:latin typeface="Aptos" panose="020B0004020202020204" pitchFamily="34" charset="0"/>
              </a:rPr>
              <a:t>Sustainability reporting makes visible the organisation’s performance, position and prospects.</a:t>
            </a:r>
          </a:p>
          <a:p>
            <a:pPr algn="ctr">
              <a:lnSpc>
                <a:spcPct val="120000"/>
              </a:lnSpc>
            </a:pPr>
            <a:endParaRPr lang="en-ZA" sz="320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ZA" sz="3200" dirty="0">
                <a:solidFill>
                  <a:srgbClr val="000000"/>
                </a:solidFill>
                <a:latin typeface="Aptos" panose="020B0004020202020204" pitchFamily="34" charset="0"/>
              </a:rPr>
              <a:t>Governance determines</a:t>
            </a:r>
          </a:p>
          <a:p>
            <a:pPr algn="ctr">
              <a:lnSpc>
                <a:spcPct val="120000"/>
              </a:lnSpc>
            </a:pPr>
            <a:r>
              <a:rPr lang="en-ZA" sz="3200" dirty="0">
                <a:solidFill>
                  <a:srgbClr val="000000"/>
                </a:solidFill>
                <a:latin typeface="Aptos" panose="020B0004020202020204" pitchFamily="34" charset="0"/>
              </a:rPr>
              <a:t>how it responds.</a:t>
            </a:r>
          </a:p>
        </p:txBody>
      </p:sp>
    </p:spTree>
    <p:extLst>
      <p:ext uri="{BB962C8B-B14F-4D97-AF65-F5344CB8AC3E}">
        <p14:creationId xmlns:p14="http://schemas.microsoft.com/office/powerpoint/2010/main" val="155328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C33D2-6B8C-9EE6-57F4-D87C40BB9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B29144-9F6D-880A-DAAC-8376C99F2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3906"/>
            <a:ext cx="12192000" cy="6464094"/>
          </a:xfrm>
          <a:prstGeom prst="rect">
            <a:avLst/>
          </a:prstGeom>
        </p:spPr>
      </p:pic>
      <p:sp>
        <p:nvSpPr>
          <p:cNvPr id="23" name="Shape 0">
            <a:extLst>
              <a:ext uri="{FF2B5EF4-FFF2-40B4-BE49-F238E27FC236}">
                <a16:creationId xmlns:a16="http://schemas.microsoft.com/office/drawing/2014/main" id="{56E0CE91-AC20-05DE-EE0D-F5E6AE53F976}"/>
              </a:ext>
            </a:extLst>
          </p:cNvPr>
          <p:cNvSpPr/>
          <p:nvPr/>
        </p:nvSpPr>
        <p:spPr>
          <a:xfrm>
            <a:off x="0" y="0"/>
            <a:ext cx="12191695" cy="165600"/>
          </a:xfrm>
          <a:prstGeom prst="rect">
            <a:avLst/>
          </a:prstGeom>
          <a:solidFill>
            <a:srgbClr val="ED6A5A"/>
          </a:solidFill>
          <a:ln w="12700">
            <a:solidFill>
              <a:srgbClr val="ED6A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">
            <a:extLst>
              <a:ext uri="{FF2B5EF4-FFF2-40B4-BE49-F238E27FC236}">
                <a16:creationId xmlns:a16="http://schemas.microsoft.com/office/drawing/2014/main" id="{5471A2A5-6C74-1848-F691-C3DB14DDAFF5}"/>
              </a:ext>
            </a:extLst>
          </p:cNvPr>
          <p:cNvSpPr/>
          <p:nvPr/>
        </p:nvSpPr>
        <p:spPr>
          <a:xfrm>
            <a:off x="0" y="160380"/>
            <a:ext cx="12191695" cy="201600"/>
          </a:xfrm>
          <a:prstGeom prst="rect">
            <a:avLst/>
          </a:prstGeom>
          <a:solidFill>
            <a:srgbClr val="2A2D34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lide Number Placeholder 25">
            <a:extLst>
              <a:ext uri="{FF2B5EF4-FFF2-40B4-BE49-F238E27FC236}">
                <a16:creationId xmlns:a16="http://schemas.microsoft.com/office/drawing/2014/main" id="{E785957D-95B1-C440-96BF-BD25E03BD985}"/>
              </a:ext>
            </a:extLst>
          </p:cNvPr>
          <p:cNvSpPr txBox="1">
            <a:spLocks/>
          </p:cNvSpPr>
          <p:nvPr/>
        </p:nvSpPr>
        <p:spPr>
          <a:xfrm>
            <a:off x="11567711" y="6565392"/>
            <a:ext cx="410929" cy="1879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900" smtClean="0">
                <a:solidFill>
                  <a:srgbClr val="000000"/>
                </a:solidFill>
              </a:rPr>
              <a:pPr algn="ctr"/>
              <a:t>3</a:t>
            </a:fld>
            <a:endParaRPr lang="en-US" sz="900" dirty="0">
              <a:solidFill>
                <a:srgbClr val="00000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31A8A1C-AF5C-981A-DD25-31063C1320D0}"/>
              </a:ext>
            </a:extLst>
          </p:cNvPr>
          <p:cNvSpPr/>
          <p:nvPr/>
        </p:nvSpPr>
        <p:spPr>
          <a:xfrm>
            <a:off x="1424695" y="936434"/>
            <a:ext cx="9342304" cy="5628958"/>
          </a:xfrm>
          <a:prstGeom prst="ellipse">
            <a:avLst/>
          </a:prstGeom>
          <a:solidFill>
            <a:schemeClr val="accent6"/>
          </a:solid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ZA" sz="3600" dirty="0">
                <a:solidFill>
                  <a:srgbClr val="000000"/>
                </a:solidFill>
              </a:rPr>
              <a:t>Capability is created </a:t>
            </a:r>
          </a:p>
          <a:p>
            <a:pPr algn="ctr">
              <a:lnSpc>
                <a:spcPct val="120000"/>
              </a:lnSpc>
            </a:pPr>
            <a:r>
              <a:rPr lang="en-ZA" sz="3600" dirty="0">
                <a:solidFill>
                  <a:srgbClr val="000000"/>
                </a:solidFill>
              </a:rPr>
              <a:t>when people know </a:t>
            </a:r>
          </a:p>
          <a:p>
            <a:pPr algn="ctr">
              <a:lnSpc>
                <a:spcPct val="120000"/>
              </a:lnSpc>
            </a:pPr>
            <a:r>
              <a:rPr lang="en-ZA" sz="3600" dirty="0">
                <a:solidFill>
                  <a:srgbClr val="000000"/>
                </a:solidFill>
              </a:rPr>
              <a:t>what sustainability requires, and what they are responsible for deciding and doing.</a:t>
            </a:r>
            <a:endParaRPr lang="en-ZA" sz="3600" dirty="0">
              <a:solidFill>
                <a:srgbClr val="00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00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15448-7F1A-C443-AE4F-9C75F1ACD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F578F8-6C5E-70D5-BDAC-31649A89B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5" y="371173"/>
            <a:ext cx="12192000" cy="6486827"/>
          </a:xfrm>
          <a:prstGeom prst="rect">
            <a:avLst/>
          </a:prstGeom>
        </p:spPr>
      </p:pic>
      <p:sp>
        <p:nvSpPr>
          <p:cNvPr id="23" name="Shape 0">
            <a:extLst>
              <a:ext uri="{FF2B5EF4-FFF2-40B4-BE49-F238E27FC236}">
                <a16:creationId xmlns:a16="http://schemas.microsoft.com/office/drawing/2014/main" id="{9D7B13F6-607A-1BD6-2C66-127A90B53F7C}"/>
              </a:ext>
            </a:extLst>
          </p:cNvPr>
          <p:cNvSpPr/>
          <p:nvPr/>
        </p:nvSpPr>
        <p:spPr>
          <a:xfrm>
            <a:off x="0" y="0"/>
            <a:ext cx="12191695" cy="165600"/>
          </a:xfrm>
          <a:prstGeom prst="rect">
            <a:avLst/>
          </a:prstGeom>
          <a:solidFill>
            <a:srgbClr val="ED6A5A"/>
          </a:solidFill>
          <a:ln w="12700">
            <a:solidFill>
              <a:srgbClr val="ED6A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">
            <a:extLst>
              <a:ext uri="{FF2B5EF4-FFF2-40B4-BE49-F238E27FC236}">
                <a16:creationId xmlns:a16="http://schemas.microsoft.com/office/drawing/2014/main" id="{453888B8-BE1F-0CE5-7A75-DB6760EB8B37}"/>
              </a:ext>
            </a:extLst>
          </p:cNvPr>
          <p:cNvSpPr/>
          <p:nvPr/>
        </p:nvSpPr>
        <p:spPr>
          <a:xfrm>
            <a:off x="0" y="160380"/>
            <a:ext cx="12191695" cy="201600"/>
          </a:xfrm>
          <a:prstGeom prst="rect">
            <a:avLst/>
          </a:prstGeom>
          <a:solidFill>
            <a:srgbClr val="2A2D34"/>
          </a:solidFill>
          <a:ln w="12700">
            <a:solidFill>
              <a:srgbClr val="102A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lide Number Placeholder 25">
            <a:extLst>
              <a:ext uri="{FF2B5EF4-FFF2-40B4-BE49-F238E27FC236}">
                <a16:creationId xmlns:a16="http://schemas.microsoft.com/office/drawing/2014/main" id="{6CF606D0-DEB7-5EEB-8D20-27397393BF8C}"/>
              </a:ext>
            </a:extLst>
          </p:cNvPr>
          <p:cNvSpPr txBox="1">
            <a:spLocks/>
          </p:cNvSpPr>
          <p:nvPr/>
        </p:nvSpPr>
        <p:spPr>
          <a:xfrm>
            <a:off x="11567711" y="6565392"/>
            <a:ext cx="410929" cy="1879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900" smtClean="0">
                <a:solidFill>
                  <a:srgbClr val="000000"/>
                </a:solidFill>
              </a:rPr>
              <a:pPr algn="ctr"/>
              <a:t>4</a:t>
            </a:fld>
            <a:endParaRPr lang="en-US" sz="900" dirty="0">
              <a:solidFill>
                <a:srgbClr val="00000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A03B2EE-DEFD-FD8B-1716-D416D4F63711}"/>
              </a:ext>
            </a:extLst>
          </p:cNvPr>
          <p:cNvSpPr/>
          <p:nvPr/>
        </p:nvSpPr>
        <p:spPr>
          <a:xfrm>
            <a:off x="0" y="174793"/>
            <a:ext cx="12191695" cy="6578547"/>
          </a:xfrm>
          <a:prstGeom prst="ellipse">
            <a:avLst/>
          </a:prstGeom>
          <a:solidFill>
            <a:schemeClr val="accent5"/>
          </a:solid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en-ZA" sz="3600" dirty="0"/>
              <a:t>In the sustainability era, competitive advantage will not belong simply to the organisations with the most information or the boldest commitments. </a:t>
            </a:r>
          </a:p>
          <a:p>
            <a:pPr algn="ctr">
              <a:lnSpc>
                <a:spcPct val="100000"/>
              </a:lnSpc>
            </a:pPr>
            <a:endParaRPr lang="en-ZA" sz="3600" dirty="0"/>
          </a:p>
          <a:p>
            <a:pPr algn="ctr">
              <a:lnSpc>
                <a:spcPct val="100000"/>
              </a:lnSpc>
            </a:pPr>
            <a:r>
              <a:rPr lang="en-ZA" sz="3600" dirty="0"/>
              <a:t>It will belong to those with the governance capability to turn information into sound decisions, and decisions into lasting value.</a:t>
            </a:r>
            <a:endParaRPr lang="en-ZA" sz="3600" dirty="0">
              <a:solidFill>
                <a:srgbClr val="00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63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EE423C-C654-1281-39AC-5ECD11F3E2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7738" y="2476504"/>
            <a:ext cx="6710362" cy="141244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ZA" sz="3600" dirty="0"/>
              <a:t>Let’s connect on LinkedIn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ZA" sz="3600" dirty="0"/>
              <a:t>Carolynn Chalmers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15774403"/>
      </p:ext>
    </p:extLst>
  </p:cSld>
  <p:clrMapOvr>
    <a:masterClrMapping/>
  </p:clrMapOvr>
  <p:transition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10004</TotalTime>
  <Words>474</Words>
  <Application>Microsoft Office PowerPoint</Application>
  <PresentationFormat>Widescreen</PresentationFormat>
  <Paragraphs>49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Georgia</vt:lpstr>
      <vt:lpstr>Webdings</vt:lpstr>
      <vt:lpstr>Office Theme</vt:lpstr>
      <vt:lpstr>Governance as a competitive advantage</vt:lpstr>
      <vt:lpstr>PowerPoint Presentation</vt:lpstr>
      <vt:lpstr>PowerPoint Presentation</vt:lpstr>
      <vt:lpstr>PowerPoint Presentation</vt:lpstr>
      <vt:lpstr>PowerPoint Presentation</vt:lpstr>
    </vt:vector>
  </TitlesOfParts>
  <Manager>Prof Mervyn King</Manager>
  <Company>The Good Governance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Governance Academy Presentation</dc:title>
  <dc:subject>King V Workshop for KMES</dc:subject>
  <dc:creator>Carolynn Chalmers</dc:creator>
  <cp:lastModifiedBy>Colette Crichton</cp:lastModifiedBy>
  <cp:revision>127</cp:revision>
  <cp:lastPrinted>2026-02-09T05:58:50Z</cp:lastPrinted>
  <dcterms:created xsi:type="dcterms:W3CDTF">2020-03-22T12:05:56Z</dcterms:created>
  <dcterms:modified xsi:type="dcterms:W3CDTF">2026-09-14T11:14:06Z</dcterms:modified>
</cp:coreProperties>
</file>