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57" r:id="rId5"/>
    <p:sldId id="258" r:id="rId6"/>
    <p:sldId id="259" r:id="rId7"/>
    <p:sldId id="266" r:id="rId8"/>
    <p:sldId id="265" r:id="rId9"/>
    <p:sldId id="260" r:id="rId10"/>
    <p:sldId id="261" r:id="rId11"/>
    <p:sldId id="262" r:id="rId12"/>
    <p:sldId id="263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D5"/>
    <a:srgbClr val="FFF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8"/>
    <p:restoredTop sz="94059" autoAdjust="0"/>
  </p:normalViewPr>
  <p:slideViewPr>
    <p:cSldViewPr snapToGrid="0">
      <p:cViewPr varScale="1">
        <p:scale>
          <a:sx n="87" d="100"/>
          <a:sy n="87" d="100"/>
        </p:scale>
        <p:origin x="9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476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127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EF868B-2614-B243-9A3A-1597C93675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35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56343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EF868B-2614-B243-9A3A-1597C93675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00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8556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FFAD-2F7D-8CBD-C8F8-DC3ADBD9C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E4FE77-FB3F-718D-1FF4-AA5230A12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58B97-3F82-15BF-0D1E-39467AAC3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B35A6-C8EF-B141-33AE-EC936906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11D1A-526F-DB16-8CB5-7DA6BE52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9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E21D-7206-83A4-096D-25EE5A8EC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56F05-CFEB-95C2-32F0-CF7B10F3A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6F90B-4873-B076-F8CE-57C99EF28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8C924-0DB9-D7E9-CA22-1312FA35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0B243-576B-FFE5-4B72-AE8523F89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8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D6F7-EB04-A89A-6100-2A76A2842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3C06E-7D6F-4379-E2CF-5C3960E8D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BABEF-86D5-051C-B3E1-98F2BDDF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396CE-6AA0-7EEC-27FF-0CBECD539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4FEA4-8A84-5857-F370-48020A07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3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7A2A-48B3-D8F3-F0D3-B2431460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82F-B26B-0BB9-EA27-B02759312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A61-9BEC-9905-178F-2AE980E8C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5B32F-7FE0-202B-DE1E-9CE7839EB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EE37D-B474-9995-10BB-B5979B8C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36FFC-F3D8-264C-BA40-079EA046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7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6D748-A887-8A34-7C9D-E906ED50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3A626-960D-AFAF-8676-58650EE0A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75EDE-C445-D953-1EBC-1903B7E8A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64F2F9-0C04-A9CC-C58D-E951D72C7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B4AAE-8BA8-D980-B409-1F6B3F641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E1D536-6303-910B-E0F1-214F1466F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77F47F-2432-D9EC-E8C1-2263359AE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1B671E-E62A-F76F-46CB-F454B09CB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8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432B6-18D6-608F-FDBD-42051535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D3AB4-CF20-D00A-8DAC-AD09DD11B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119DA6-376E-C5D0-A6D7-B111153B6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825EC-8CF4-2906-B013-AC8FC630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6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380E0-CA2C-1E00-7D78-4E38D6BE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354C6A-716C-6E72-4E76-3E7EA6733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781C9-0990-8808-5EBB-58B0D8FD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6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D172-2AEE-5F9F-9326-D9B75160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83821-95E8-8435-1C92-ED3BC9AC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73DF4-E1B6-6384-7111-501C2CC25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1599A-38B4-8A96-CA0F-EE3DA09E3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DEFA9-34B5-EE8A-E093-40EF48A95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D53AF-B9F8-3DDF-5027-B1C89204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9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2F38-699E-193D-C73B-807F3ECCF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7D1B24-D271-2E1D-6548-A64C65B79B5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7D4D2-8473-368F-94B6-0CC00AB54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47E44-F60C-4B95-5147-071ECDAC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9D8AB-1EE8-5D56-F317-007281FC0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4C15F-706C-71E6-40E1-0EED46159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11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1DAD-BAF3-E878-754F-4D199CED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9FCE5B-DFF8-BBE1-F8DB-DD302A2C5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547D5-BBF5-94B6-50E4-EE462F85B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7C8BE-501F-32A8-B71E-EFFB7A0B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38104-B433-3E7A-7B5C-B685A9B32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5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D3FD83-5340-DF0C-861A-6AFECFDAE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B345F-F859-1B8C-CE15-1107EC6AF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64B6A-0B67-5638-53B4-9E7A02566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205A6-477D-A004-624E-62493382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97159-54F2-B3DD-C176-C4E4C47E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1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172E91-461A-EC67-8783-22C67E744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E6AC6-091A-0317-3883-90BB65157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54826-1D34-36A1-75AE-D0D5635EA8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33542F-31D5-0B45-9273-CD57E4A8442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61D14-45C5-4DC4-141A-65A5BECD6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2F9EE-785B-CBD9-C6C1-3AF3E0233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37B3F-A229-2F41-B530-3A5F8C223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12" Type="http://schemas.openxmlformats.org/officeDocument/2006/relationships/image" Target="../media/image21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11" Type="http://schemas.openxmlformats.org/officeDocument/2006/relationships/image" Target="../media/image20.emf"/><Relationship Id="rId5" Type="http://schemas.openxmlformats.org/officeDocument/2006/relationships/image" Target="../media/image14.emf"/><Relationship Id="rId15" Type="http://schemas.openxmlformats.org/officeDocument/2006/relationships/image" Target="../media/image23.png"/><Relationship Id="rId10" Type="http://schemas.openxmlformats.org/officeDocument/2006/relationships/image" Target="../media/image19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image" Target="../media/image6.png"/><Relationship Id="rId5" Type="http://schemas.openxmlformats.org/officeDocument/2006/relationships/image" Target="../media/image30.jpg"/><Relationship Id="rId10" Type="http://schemas.openxmlformats.org/officeDocument/2006/relationships/image" Target="../media/image5.png"/><Relationship Id="rId4" Type="http://schemas.openxmlformats.org/officeDocument/2006/relationships/image" Target="../media/image29.jp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AADB10-A369-100E-0E75-42FACF818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089" y="0"/>
            <a:ext cx="130893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A63C60-2F75-8830-D4EE-4593FA3C8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281" y="0"/>
            <a:ext cx="783114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440E9-A156-6DCE-03CC-5FE192B70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007" y="0"/>
            <a:ext cx="5580993" cy="6858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91D797-8E63-633D-78BE-90C989EF4EFD}"/>
              </a:ext>
            </a:extLst>
          </p:cNvPr>
          <p:cNvSpPr/>
          <p:nvPr/>
        </p:nvSpPr>
        <p:spPr>
          <a:xfrm>
            <a:off x="-28281" y="6290269"/>
            <a:ext cx="12192000" cy="56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B8F8E7-EED7-942D-62FD-5AB5A6F2C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" y="6332759"/>
            <a:ext cx="945436" cy="525242"/>
          </a:xfrm>
          <a:prstGeom prst="rect">
            <a:avLst/>
          </a:prstGeom>
        </p:spPr>
      </p:pic>
      <p:pic>
        <p:nvPicPr>
          <p:cNvPr id="12" name="Picture 11" descr="concertssa.co.za">
            <a:extLst>
              <a:ext uri="{FF2B5EF4-FFF2-40B4-BE49-F238E27FC236}">
                <a16:creationId xmlns:a16="http://schemas.microsoft.com/office/drawing/2014/main" id="{E4E70DC6-81B2-B3DD-E819-72792E4ED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0457" y="6311514"/>
            <a:ext cx="525241" cy="52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8589D0-9BC6-31D4-0ACC-B5BF46BCB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4860" y="6311514"/>
            <a:ext cx="1305717" cy="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7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5322B5E-D406-159F-0210-422433652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881" y="0"/>
            <a:ext cx="681111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0DF263-5BED-E824-2B1F-98328E8A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10893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50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Stage, Spotlight, Performer Image - Stage, Spotlight, Performer |  StockCake">
            <a:extLst>
              <a:ext uri="{FF2B5EF4-FFF2-40B4-BE49-F238E27FC236}">
                <a16:creationId xmlns:a16="http://schemas.microsoft.com/office/drawing/2014/main" id="{EBF950B4-21E9-2C86-DA76-10348CD26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45589"/>
            <a:ext cx="4272232" cy="7623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20D916-CA0A-E3FE-EEBB-4C3E8C2EE90D}"/>
              </a:ext>
            </a:extLst>
          </p:cNvPr>
          <p:cNvSpPr txBox="1"/>
          <p:nvPr/>
        </p:nvSpPr>
        <p:spPr>
          <a:xfrm>
            <a:off x="5223353" y="4885947"/>
            <a:ext cx="67718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0" i="0" u="none" strike="noStrike" dirty="0">
                <a:solidFill>
                  <a:schemeClr val="tx1"/>
                </a:solidFill>
                <a:effectLst/>
                <a:latin typeface="+mn-lt"/>
              </a:rPr>
              <a:t>There is a tendency to think about culture through what is most visible: the festival, the concert, the new building, the celebrated artist, the major sponsorship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5B43EC-7E0A-824D-1230-3A2617D02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786" y="70247"/>
            <a:ext cx="945436" cy="5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3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Mythos and the Mycelium - Dark Mountain">
            <a:extLst>
              <a:ext uri="{FF2B5EF4-FFF2-40B4-BE49-F238E27FC236}">
                <a16:creationId xmlns:a16="http://schemas.microsoft.com/office/drawing/2014/main" id="{BC3049CB-729A-1227-39B4-CF2F8E865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39430" cy="7990899"/>
          </a:xfrm>
          <a:prstGeom prst="rect">
            <a:avLst/>
          </a:prstGeom>
        </p:spPr>
      </p:pic>
      <p:pic>
        <p:nvPicPr>
          <p:cNvPr id="5" name="Picture 4" descr="Download Stage, Spotlight, Performer Image - Stage, Spotlight, Performer |  StockCake">
            <a:extLst>
              <a:ext uri="{FF2B5EF4-FFF2-40B4-BE49-F238E27FC236}">
                <a16:creationId xmlns:a16="http://schemas.microsoft.com/office/drawing/2014/main" id="{D09CFF5B-5964-ECB2-178B-BD057604A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87" y="0"/>
            <a:ext cx="709382" cy="1265760"/>
          </a:xfrm>
          <a:prstGeom prst="rect">
            <a:avLst/>
          </a:prstGeom>
          <a:effectLst>
            <a:glow>
              <a:schemeClr val="bg1"/>
            </a:glow>
            <a:softEdge rad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547523-4519-AC8D-E428-264372CA6A13}"/>
              </a:ext>
            </a:extLst>
          </p:cNvPr>
          <p:cNvSpPr txBox="1"/>
          <p:nvPr/>
        </p:nvSpPr>
        <p:spPr>
          <a:xfrm>
            <a:off x="5296420" y="4272677"/>
            <a:ext cx="68955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ZA" sz="2400" b="0" i="0" u="none" strike="noStrike" dirty="0">
                <a:solidFill>
                  <a:schemeClr val="tx1"/>
                </a:solidFill>
                <a:effectLst/>
                <a:latin typeface="+mn-lt"/>
              </a:rPr>
              <a:t>But much of culture's value happens somewhere else.</a:t>
            </a:r>
          </a:p>
          <a:p>
            <a:pPr rtl="0">
              <a:buNone/>
            </a:pPr>
            <a:endParaRPr lang="en-ZA" sz="2400" b="0" dirty="0">
              <a:effectLst/>
            </a:endParaRPr>
          </a:p>
          <a:p>
            <a:pPr rtl="0">
              <a:buNone/>
            </a:pPr>
            <a:r>
              <a:rPr lang="en-ZA" sz="2400" b="0" i="0" u="none" strike="noStrike" dirty="0">
                <a:solidFill>
                  <a:schemeClr val="tx1"/>
                </a:solidFill>
                <a:effectLst/>
                <a:latin typeface="+mn-lt"/>
              </a:rPr>
              <a:t>It happens between people: in relationships, networks, places, conversations, repeated encounters and the accumulation of trust. </a:t>
            </a:r>
            <a:br>
              <a:rPr lang="en-ZA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BD0B45-3118-2349-D65E-4F0715B7F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613" y="107638"/>
            <a:ext cx="945436" cy="5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83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2F92D85A-DBCA-9238-BCB3-1A3D84891D9E}"/>
              </a:ext>
            </a:extLst>
          </p:cNvPr>
          <p:cNvSpPr/>
          <p:nvPr/>
        </p:nvSpPr>
        <p:spPr>
          <a:xfrm>
            <a:off x="0" y="0"/>
            <a:ext cx="12192000" cy="4601029"/>
          </a:xfrm>
          <a:prstGeom prst="rect">
            <a:avLst/>
          </a:prstGeom>
          <a:gradFill>
            <a:gsLst>
              <a:gs pos="92000">
                <a:schemeClr val="bg1"/>
              </a:gs>
              <a:gs pos="100000">
                <a:srgbClr val="FFFF00"/>
              </a:gs>
            </a:gsLst>
            <a:lin ang="189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578920-80E1-8DF1-930C-1E4D2C6A1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11458800" cy="72072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Poppins SemiBold" pitchFamily="2" charset="77"/>
                <a:cs typeface="Poppins SemiBold" pitchFamily="2" charset="77"/>
              </a:rPr>
              <a:t>Summary | </a:t>
            </a:r>
            <a:r>
              <a:rPr lang="en-US" sz="2200" dirty="0">
                <a:latin typeface="Poppins Medium" pitchFamily="2" charset="77"/>
                <a:cs typeface="Poppins Medium" pitchFamily="2" charset="77"/>
              </a:rPr>
              <a:t>Concerts South Africa (CSA) from 2013 to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75253A-2BC8-7D96-C0D7-BCE2F54C4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63301"/>
            <a:ext cx="12191999" cy="378618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55FB187-B028-EB56-9C5A-48BAD7346A2A}"/>
              </a:ext>
            </a:extLst>
          </p:cNvPr>
          <p:cNvGrpSpPr/>
          <p:nvPr/>
        </p:nvGrpSpPr>
        <p:grpSpPr>
          <a:xfrm>
            <a:off x="811210" y="2066102"/>
            <a:ext cx="1274164" cy="1310267"/>
            <a:chOff x="600075" y="2066102"/>
            <a:chExt cx="1274164" cy="131026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346150-6BD1-6A34-89CF-E119638D6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8557" y="2407115"/>
              <a:ext cx="457200" cy="4445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F5D027-82E3-72DD-2E13-FFA78F4C1BB9}"/>
                </a:ext>
              </a:extLst>
            </p:cNvPr>
            <p:cNvSpPr txBox="1"/>
            <p:nvPr/>
          </p:nvSpPr>
          <p:spPr>
            <a:xfrm>
              <a:off x="600075" y="2066102"/>
              <a:ext cx="1274164" cy="349702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spAutoFit/>
            </a:bodyPr>
            <a:lstStyle/>
            <a:p>
              <a:pPr algn="ctr"/>
              <a:r>
                <a:rPr lang="en-US" b="1" dirty="0">
                  <a:latin typeface="Poppins" pitchFamily="2" charset="77"/>
                  <a:cs typeface="Poppins" pitchFamily="2" charset="77"/>
                </a:rPr>
                <a:t>28 330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B97FF0-6903-76A9-437B-0B7A8AC52A57}"/>
                </a:ext>
              </a:extLst>
            </p:cNvPr>
            <p:cNvSpPr txBox="1"/>
            <p:nvPr/>
          </p:nvSpPr>
          <p:spPr>
            <a:xfrm>
              <a:off x="600075" y="2934334"/>
              <a:ext cx="1274164" cy="442035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spAutoFit/>
            </a:bodyPr>
            <a:lstStyle/>
            <a:p>
              <a:pPr algn="ctr"/>
              <a:r>
                <a:rPr lang="en-US" sz="1200" b="1" dirty="0">
                  <a:latin typeface="Poppins" pitchFamily="2" charset="77"/>
                  <a:cs typeface="Poppins" pitchFamily="2" charset="77"/>
                </a:rPr>
                <a:t>Work Opportunities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579EC12-CE88-D941-964C-A1A0AFAF7ED1}"/>
              </a:ext>
            </a:extLst>
          </p:cNvPr>
          <p:cNvSpPr txBox="1"/>
          <p:nvPr/>
        </p:nvSpPr>
        <p:spPr>
          <a:xfrm>
            <a:off x="2917578" y="2066102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273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6D460E-60CA-9F0A-1B2A-DD2CEAE45A49}"/>
              </a:ext>
            </a:extLst>
          </p:cNvPr>
          <p:cNvSpPr txBox="1"/>
          <p:nvPr/>
        </p:nvSpPr>
        <p:spPr>
          <a:xfrm>
            <a:off x="2917578" y="2934334"/>
            <a:ext cx="1274164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School</a:t>
            </a:r>
          </a:p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concerts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2EC4B6-2129-10C8-D5B8-2A5A1AD90458}"/>
              </a:ext>
            </a:extLst>
          </p:cNvPr>
          <p:cNvSpPr txBox="1"/>
          <p:nvPr/>
        </p:nvSpPr>
        <p:spPr>
          <a:xfrm>
            <a:off x="5463681" y="2066102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355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C1E311-C169-7545-BBC3-70568E3994AA}"/>
              </a:ext>
            </a:extLst>
          </p:cNvPr>
          <p:cNvSpPr txBox="1"/>
          <p:nvPr/>
        </p:nvSpPr>
        <p:spPr>
          <a:xfrm>
            <a:off x="5301673" y="2952806"/>
            <a:ext cx="1727200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Digital Mobility Fund</a:t>
            </a:r>
          </a:p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Grants Awarded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23AEA1-A414-D913-4530-9249D070BB20}"/>
              </a:ext>
            </a:extLst>
          </p:cNvPr>
          <p:cNvSpPr txBox="1"/>
          <p:nvPr/>
        </p:nvSpPr>
        <p:spPr>
          <a:xfrm>
            <a:off x="8009784" y="2066102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3 980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5FCBF8-EEA6-BE24-41AC-E68CBCAAF253}"/>
              </a:ext>
            </a:extLst>
          </p:cNvPr>
          <p:cNvSpPr txBox="1"/>
          <p:nvPr/>
        </p:nvSpPr>
        <p:spPr>
          <a:xfrm>
            <a:off x="8009784" y="3026667"/>
            <a:ext cx="1274164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Concerts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E31525-DACD-42E5-01D8-03669D691685}"/>
              </a:ext>
            </a:extLst>
          </p:cNvPr>
          <p:cNvSpPr txBox="1"/>
          <p:nvPr/>
        </p:nvSpPr>
        <p:spPr>
          <a:xfrm>
            <a:off x="10555886" y="1724908"/>
            <a:ext cx="1274164" cy="811367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More than</a:t>
            </a:r>
          </a:p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1.02 Million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2C866D-644B-3792-F372-016A5A7D7A53}"/>
              </a:ext>
            </a:extLst>
          </p:cNvPr>
          <p:cNvSpPr txBox="1"/>
          <p:nvPr/>
        </p:nvSpPr>
        <p:spPr>
          <a:xfrm>
            <a:off x="10348129" y="2934334"/>
            <a:ext cx="1623868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Audiences in small venues / online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227A25-B97B-2157-0E30-5073722D6408}"/>
              </a:ext>
            </a:extLst>
          </p:cNvPr>
          <p:cNvSpPr txBox="1"/>
          <p:nvPr/>
        </p:nvSpPr>
        <p:spPr>
          <a:xfrm>
            <a:off x="817904" y="3691551"/>
            <a:ext cx="1274164" cy="534368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More than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203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933FD6-7295-5B37-19D3-EC1CEA2DAF0E}"/>
              </a:ext>
            </a:extLst>
          </p:cNvPr>
          <p:cNvSpPr txBox="1"/>
          <p:nvPr/>
        </p:nvSpPr>
        <p:spPr>
          <a:xfrm>
            <a:off x="817904" y="4930414"/>
            <a:ext cx="1274164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Partnerships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21DF0E-B885-47DE-A601-50E2F2B51B4B}"/>
              </a:ext>
            </a:extLst>
          </p:cNvPr>
          <p:cNvSpPr txBox="1"/>
          <p:nvPr/>
        </p:nvSpPr>
        <p:spPr>
          <a:xfrm>
            <a:off x="2679283" y="3969849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36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A60E08-6E93-35B5-B333-A8F76DC5021E}"/>
              </a:ext>
            </a:extLst>
          </p:cNvPr>
          <p:cNvSpPr txBox="1"/>
          <p:nvPr/>
        </p:nvSpPr>
        <p:spPr>
          <a:xfrm>
            <a:off x="2679283" y="4930414"/>
            <a:ext cx="1274164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Workshops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462059-8923-AD91-2C5D-CB768EFEA46B}"/>
              </a:ext>
            </a:extLst>
          </p:cNvPr>
          <p:cNvSpPr txBox="1"/>
          <p:nvPr/>
        </p:nvSpPr>
        <p:spPr>
          <a:xfrm>
            <a:off x="4540662" y="3657554"/>
            <a:ext cx="1274164" cy="626701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13 African Countries &amp; 9 SA Provinces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E95BE5-ABC2-2203-D1CF-757E7A42E5ED}"/>
              </a:ext>
            </a:extLst>
          </p:cNvPr>
          <p:cNvSpPr txBox="1"/>
          <p:nvPr/>
        </p:nvSpPr>
        <p:spPr>
          <a:xfrm>
            <a:off x="4540662" y="4884261"/>
            <a:ext cx="1274164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Geographic Reach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FAA477-A2C5-CF0F-1150-6F0E0AB6C562}"/>
              </a:ext>
            </a:extLst>
          </p:cNvPr>
          <p:cNvSpPr txBox="1"/>
          <p:nvPr/>
        </p:nvSpPr>
        <p:spPr>
          <a:xfrm>
            <a:off x="6402041" y="3969849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R74M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96BB95-A7D8-D1F2-5C66-717CF3E61ACF}"/>
              </a:ext>
            </a:extLst>
          </p:cNvPr>
          <p:cNvSpPr txBox="1"/>
          <p:nvPr/>
        </p:nvSpPr>
        <p:spPr>
          <a:xfrm>
            <a:off x="6402041" y="4930414"/>
            <a:ext cx="1274164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Investments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977F74-234E-B619-B64F-A56537BA0C9D}"/>
              </a:ext>
            </a:extLst>
          </p:cNvPr>
          <p:cNvSpPr txBox="1"/>
          <p:nvPr/>
        </p:nvSpPr>
        <p:spPr>
          <a:xfrm>
            <a:off x="8263420" y="3969849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2 195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B8D773-78BA-609F-DA28-7AB3AC65D2F0}"/>
              </a:ext>
            </a:extLst>
          </p:cNvPr>
          <p:cNvSpPr txBox="1"/>
          <p:nvPr/>
        </p:nvSpPr>
        <p:spPr>
          <a:xfrm>
            <a:off x="8235712" y="4893497"/>
            <a:ext cx="1274164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Venues &amp; Spaces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CE6362-7F7D-6530-D9E0-362076477822}"/>
              </a:ext>
            </a:extLst>
          </p:cNvPr>
          <p:cNvSpPr txBox="1"/>
          <p:nvPr/>
        </p:nvSpPr>
        <p:spPr>
          <a:xfrm>
            <a:off x="10055850" y="3969849"/>
            <a:ext cx="1274164" cy="349702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b="1" dirty="0">
                <a:latin typeface="Poppins" pitchFamily="2" charset="77"/>
                <a:cs typeface="Poppins" pitchFamily="2" charset="77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A45C40-80CE-B959-AFE0-FA8B2B967217}"/>
              </a:ext>
            </a:extLst>
          </p:cNvPr>
          <p:cNvSpPr txBox="1"/>
          <p:nvPr/>
        </p:nvSpPr>
        <p:spPr>
          <a:xfrm>
            <a:off x="10124797" y="4838081"/>
            <a:ext cx="1274164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spAutoFit/>
          </a:bodyPr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Research Projects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A7AD5AE-B299-1631-D18B-255867F547CE}"/>
              </a:ext>
            </a:extLst>
          </p:cNvPr>
          <p:cNvCxnSpPr>
            <a:cxnSpLocks/>
          </p:cNvCxnSpPr>
          <p:nvPr/>
        </p:nvCxnSpPr>
        <p:spPr>
          <a:xfrm>
            <a:off x="371474" y="1085850"/>
            <a:ext cx="11458800" cy="0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02787107-0963-7A3D-D28C-99CD1798E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502" y="2516163"/>
            <a:ext cx="495300" cy="2921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C1007D3-67FE-CB28-766C-5D16FBAE7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298" y="2441768"/>
            <a:ext cx="533400" cy="482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40C64B0-E805-F177-BE89-58675485A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066" y="2460460"/>
            <a:ext cx="355600" cy="482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34206A1-2568-6A96-CA92-2A72FE9165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1879" y="2501103"/>
            <a:ext cx="800100" cy="2921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C538812-F482-4A87-F26F-3521EE6A48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5886" y="4320530"/>
            <a:ext cx="494604" cy="49460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4EDABFC-ACA4-1BF6-008E-3D22438662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5157" y="4242967"/>
            <a:ext cx="736600" cy="647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F86600-BBE6-5492-F7F8-8A59C2C303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6048" y="4298561"/>
            <a:ext cx="342900" cy="6223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1A5BD50-59C9-F8C4-60FB-E4E777FABA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3132" y="4298561"/>
            <a:ext cx="596900" cy="6223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CBD71C7-1E79-AC79-2C61-9348711FA6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2365" y="4358522"/>
            <a:ext cx="508000" cy="5207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B5F89F3-A4FA-42E0-8387-95AA6FE2EE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0851" y="4379000"/>
            <a:ext cx="622300" cy="444500"/>
          </a:xfrm>
          <a:prstGeom prst="rect">
            <a:avLst/>
          </a:prstGeom>
        </p:spPr>
      </p:pic>
      <p:pic>
        <p:nvPicPr>
          <p:cNvPr id="43" name="Picture 42" descr="concertssa.co.za">
            <a:extLst>
              <a:ext uri="{FF2B5EF4-FFF2-40B4-BE49-F238E27FC236}">
                <a16:creationId xmlns:a16="http://schemas.microsoft.com/office/drawing/2014/main" id="{5A0A020E-ED6F-45C9-9BB1-967A32A67C7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61879" y="133433"/>
            <a:ext cx="871984" cy="871984"/>
          </a:xfrm>
          <a:prstGeom prst="rect">
            <a:avLst/>
          </a:prstGeom>
        </p:spPr>
      </p:pic>
      <p:pic>
        <p:nvPicPr>
          <p:cNvPr id="44" name="Picture 43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6F19B014-1BFF-6B74-4DDC-2F917CC07B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5772150"/>
            <a:ext cx="1940678" cy="1091092"/>
          </a:xfrm>
          <a:prstGeom prst="rect">
            <a:avLst/>
          </a:prstGeom>
        </p:spPr>
      </p:pic>
      <p:pic>
        <p:nvPicPr>
          <p:cNvPr id="45" name="Picture 44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267FEC4B-E4A5-4B0D-A277-EE39E8869F4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33087" y="5779964"/>
            <a:ext cx="1940678" cy="1091092"/>
          </a:xfrm>
          <a:prstGeom prst="rect">
            <a:avLst/>
          </a:prstGeom>
        </p:spPr>
      </p:pic>
      <p:pic>
        <p:nvPicPr>
          <p:cNvPr id="46" name="Picture 45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E424F060-7343-415D-5076-8C2AB8D46C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66173" y="5779964"/>
            <a:ext cx="1940678" cy="1091092"/>
          </a:xfrm>
          <a:prstGeom prst="rect">
            <a:avLst/>
          </a:prstGeom>
        </p:spPr>
      </p:pic>
      <p:pic>
        <p:nvPicPr>
          <p:cNvPr id="47" name="Picture 46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D772DB9C-7059-D332-A162-48A764A590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00312" y="5779964"/>
            <a:ext cx="1940678" cy="1091092"/>
          </a:xfrm>
          <a:prstGeom prst="rect">
            <a:avLst/>
          </a:prstGeom>
        </p:spPr>
      </p:pic>
      <p:pic>
        <p:nvPicPr>
          <p:cNvPr id="48" name="Picture 47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295D8060-1C99-4B94-5885-4011D5C77E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26859" y="5779964"/>
            <a:ext cx="1940678" cy="1091092"/>
          </a:xfrm>
          <a:prstGeom prst="rect">
            <a:avLst/>
          </a:prstGeom>
        </p:spPr>
      </p:pic>
      <p:pic>
        <p:nvPicPr>
          <p:cNvPr id="49" name="Picture 48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39D25EA8-9DB6-D511-8814-6B829476FB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64157" y="5778248"/>
            <a:ext cx="1940678" cy="1091092"/>
          </a:xfrm>
          <a:prstGeom prst="rect">
            <a:avLst/>
          </a:prstGeom>
        </p:spPr>
      </p:pic>
      <p:pic>
        <p:nvPicPr>
          <p:cNvPr id="50" name="Picture 49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585FD6A7-80CD-3E08-5D49-A015CA1FD3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15244" y="5779964"/>
            <a:ext cx="1940678" cy="10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29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76D4A-890C-C357-CE61-445C3C1A7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0361E5BB-38CF-DBD9-95FF-55EFB9794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1634535"/>
            <a:ext cx="1940678" cy="1091092"/>
          </a:xfrm>
          <a:prstGeom prst="rect">
            <a:avLst/>
          </a:prstGeom>
        </p:spPr>
      </p:pic>
      <p:pic>
        <p:nvPicPr>
          <p:cNvPr id="45" name="Picture 44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7369AA28-42E2-6660-E1D4-A1A20E374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2452968"/>
            <a:ext cx="1940678" cy="1091092"/>
          </a:xfrm>
          <a:prstGeom prst="rect">
            <a:avLst/>
          </a:prstGeom>
        </p:spPr>
      </p:pic>
      <p:pic>
        <p:nvPicPr>
          <p:cNvPr id="48" name="Picture 47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950C5CED-A23C-ECA2-9F72-8D7E01DF0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3429000"/>
            <a:ext cx="1940678" cy="1091092"/>
          </a:xfrm>
          <a:prstGeom prst="rect">
            <a:avLst/>
          </a:prstGeom>
        </p:spPr>
      </p:pic>
      <p:pic>
        <p:nvPicPr>
          <p:cNvPr id="49" name="Picture 48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225FDD46-CAAF-235B-FAFA-D54CBC51A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4398254"/>
            <a:ext cx="1940678" cy="1091092"/>
          </a:xfrm>
          <a:prstGeom prst="rect">
            <a:avLst/>
          </a:prstGeom>
        </p:spPr>
      </p:pic>
      <p:pic>
        <p:nvPicPr>
          <p:cNvPr id="50" name="Picture 49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0E140A21-F76B-37B7-851F-E0D60D0AC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5356765"/>
            <a:ext cx="1940678" cy="10910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81290B-E20C-A55C-3091-3AA18D81E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401" y="-9200"/>
            <a:ext cx="6710422" cy="6710422"/>
          </a:xfrm>
          <a:prstGeom prst="rect">
            <a:avLst/>
          </a:prstGeom>
        </p:spPr>
      </p:pic>
      <p:pic>
        <p:nvPicPr>
          <p:cNvPr id="51" name="Picture 50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67A417D3-DFCD-B79A-D96A-69FA9AAB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680938"/>
            <a:ext cx="1940678" cy="1091092"/>
          </a:xfrm>
          <a:prstGeom prst="rect">
            <a:avLst/>
          </a:prstGeom>
        </p:spPr>
      </p:pic>
      <p:pic>
        <p:nvPicPr>
          <p:cNvPr id="54" name="Picture 53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5FC950D8-4B8F-6E2A-C600-37C78EA95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0"/>
            <a:ext cx="1940678" cy="1091092"/>
          </a:xfrm>
          <a:prstGeom prst="rect">
            <a:avLst/>
          </a:prstGeom>
        </p:spPr>
      </p:pic>
      <p:pic>
        <p:nvPicPr>
          <p:cNvPr id="56" name="Picture 55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5B7239E9-71AC-8E06-582A-D087E4DFB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244" y="5766908"/>
            <a:ext cx="1940678" cy="1091092"/>
          </a:xfrm>
          <a:prstGeom prst="rect">
            <a:avLst/>
          </a:prstGeom>
        </p:spPr>
      </p:pic>
      <p:pic>
        <p:nvPicPr>
          <p:cNvPr id="58" name="Picture 57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7BE2DD09-EAE4-1BBA-D7E0-3338DFA8D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1634535"/>
            <a:ext cx="1940678" cy="1091092"/>
          </a:xfrm>
          <a:prstGeom prst="rect">
            <a:avLst/>
          </a:prstGeom>
        </p:spPr>
      </p:pic>
      <p:pic>
        <p:nvPicPr>
          <p:cNvPr id="60" name="Picture 59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6C365D5A-7785-39E0-8470-D12BF00C1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2452968"/>
            <a:ext cx="1940678" cy="1091092"/>
          </a:xfrm>
          <a:prstGeom prst="rect">
            <a:avLst/>
          </a:prstGeom>
        </p:spPr>
      </p:pic>
      <p:pic>
        <p:nvPicPr>
          <p:cNvPr id="62" name="Picture 61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7FECDBFD-B479-68A3-3341-FCA96FA0E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3429000"/>
            <a:ext cx="1940678" cy="1091092"/>
          </a:xfrm>
          <a:prstGeom prst="rect">
            <a:avLst/>
          </a:prstGeom>
        </p:spPr>
      </p:pic>
      <p:pic>
        <p:nvPicPr>
          <p:cNvPr id="64" name="Picture 63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EAB382E9-A98B-FF53-578C-125131C7A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4398254"/>
            <a:ext cx="1940678" cy="1091092"/>
          </a:xfrm>
          <a:prstGeom prst="rect">
            <a:avLst/>
          </a:prstGeom>
        </p:spPr>
      </p:pic>
      <p:pic>
        <p:nvPicPr>
          <p:cNvPr id="66" name="Picture 65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2601F2CF-439B-DF11-077F-526E4BC89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5356765"/>
            <a:ext cx="1940678" cy="1091092"/>
          </a:xfrm>
          <a:prstGeom prst="rect">
            <a:avLst/>
          </a:prstGeom>
        </p:spPr>
      </p:pic>
      <p:pic>
        <p:nvPicPr>
          <p:cNvPr id="68" name="Picture 67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ED14A14C-EC13-CE96-2C00-BC779BBF2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680938"/>
            <a:ext cx="1940678" cy="1091092"/>
          </a:xfrm>
          <a:prstGeom prst="rect">
            <a:avLst/>
          </a:prstGeom>
        </p:spPr>
      </p:pic>
      <p:pic>
        <p:nvPicPr>
          <p:cNvPr id="70" name="Picture 69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1997BECD-A485-092A-B920-A5679DFB3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0"/>
            <a:ext cx="1940678" cy="1091092"/>
          </a:xfrm>
          <a:prstGeom prst="rect">
            <a:avLst/>
          </a:prstGeom>
        </p:spPr>
      </p:pic>
      <p:pic>
        <p:nvPicPr>
          <p:cNvPr id="72" name="Picture 71" descr="This underground web of fungi is so huge it could reach the sun 1 billion  times. Scientists have mapped it for the first time | Discover Wildlife">
            <a:extLst>
              <a:ext uri="{FF2B5EF4-FFF2-40B4-BE49-F238E27FC236}">
                <a16:creationId xmlns:a16="http://schemas.microsoft.com/office/drawing/2014/main" id="{535FC3BF-8394-AE58-FA5C-D6675F22C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135" y="5766908"/>
            <a:ext cx="1940678" cy="1091092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E4BF7DF3-8192-6ABC-E73B-5ACC3B2DE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885" y="5651718"/>
            <a:ext cx="2377947" cy="104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77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FD7ED-B571-CECA-51EC-91E6650E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I-generated open-air South African street concert with live band and community audien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297" y="6096"/>
            <a:ext cx="11949538" cy="69307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A6A499-9A07-DBF5-9790-E00DC05CD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298" y="6096"/>
            <a:ext cx="12212297" cy="7083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5D7E32-2DF7-773D-4A58-F6723D970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41831"/>
            <a:ext cx="2385648" cy="324739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concertssa.co.za">
            <a:extLst>
              <a:ext uri="{FF2B5EF4-FFF2-40B4-BE49-F238E27FC236}">
                <a16:creationId xmlns:a16="http://schemas.microsoft.com/office/drawing/2014/main" id="{9458952B-B79C-324C-5D2C-075DC1477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4017" y="207005"/>
            <a:ext cx="871984" cy="87198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7350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FD7482-2ED3-740B-68C9-CF5635DE8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257" y="370854"/>
            <a:ext cx="1948023" cy="2753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796F9B-933C-1ECA-02B3-662590EFD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132" y="457200"/>
            <a:ext cx="1948022" cy="27533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8630A8-8FDD-628B-5C35-727D0182F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450" y="457200"/>
            <a:ext cx="1934255" cy="27533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D072C8-A89C-D77E-04A8-379CA4B77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317" y="3429000"/>
            <a:ext cx="1934255" cy="27533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DFF84A-A415-00DA-1AD4-03413B3C85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720" y="370854"/>
            <a:ext cx="2040940" cy="292607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222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5F1361-3546-72C1-160A-0D5BCBD8DB9C}"/>
              </a:ext>
            </a:extLst>
          </p:cNvPr>
          <p:cNvSpPr txBox="1"/>
          <p:nvPr/>
        </p:nvSpPr>
        <p:spPr>
          <a:xfrm>
            <a:off x="6479648" y="4510585"/>
            <a:ext cx="5366610" cy="175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RESEARCH IS INFRASTRUCTURE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87E42C-CEB6-9EC1-0FFE-817004F5AC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859" y="3429000"/>
            <a:ext cx="1822269" cy="26896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6C2783-46C2-EF53-D606-B719AA80356B}"/>
              </a:ext>
            </a:extLst>
          </p:cNvPr>
          <p:cNvSpPr/>
          <p:nvPr/>
        </p:nvSpPr>
        <p:spPr>
          <a:xfrm>
            <a:off x="4770" y="6290269"/>
            <a:ext cx="12192000" cy="56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555F2-5000-2433-40AD-9DCB70A7AD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" y="6332759"/>
            <a:ext cx="945436" cy="525242"/>
          </a:xfrm>
          <a:prstGeom prst="rect">
            <a:avLst/>
          </a:prstGeom>
        </p:spPr>
      </p:pic>
      <p:pic>
        <p:nvPicPr>
          <p:cNvPr id="12" name="Picture 11" descr="concertssa.co.za">
            <a:extLst>
              <a:ext uri="{FF2B5EF4-FFF2-40B4-BE49-F238E27FC236}">
                <a16:creationId xmlns:a16="http://schemas.microsoft.com/office/drawing/2014/main" id="{362CE4E7-F3C4-31BE-15C3-8C7F79105D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90457" y="6311514"/>
            <a:ext cx="525241" cy="525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EAD71A-2831-9D15-979C-25774D613D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4860" y="6311514"/>
            <a:ext cx="1305717" cy="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05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662C59-5ABE-7A75-E4BD-EF812712A74F}"/>
              </a:ext>
            </a:extLst>
          </p:cNvPr>
          <p:cNvSpPr txBox="1"/>
          <p:nvPr/>
        </p:nvSpPr>
        <p:spPr>
          <a:xfrm>
            <a:off x="4484915" y="0"/>
            <a:ext cx="6096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800" b="1" i="0" u="none" strike="noStrike" dirty="0">
                <a:solidFill>
                  <a:schemeClr val="tx1"/>
                </a:solidFill>
                <a:effectLst/>
                <a:latin typeface="+mn-lt"/>
              </a:rPr>
              <a:t>The intermediary is not overhead</a:t>
            </a:r>
            <a:endParaRPr lang="en-US" dirty="0"/>
          </a:p>
        </p:txBody>
      </p:sp>
      <p:pic>
        <p:nvPicPr>
          <p:cNvPr id="7" name="Picture 6" descr="concertssa.co.za">
            <a:extLst>
              <a:ext uri="{FF2B5EF4-FFF2-40B4-BE49-F238E27FC236}">
                <a16:creationId xmlns:a16="http://schemas.microsoft.com/office/drawing/2014/main" id="{132BF64D-BBA4-449F-88C8-B42A133D6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879" y="133433"/>
            <a:ext cx="871984" cy="8719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1301DA-5141-0E3C-1286-9BE4F2405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609" y="0"/>
            <a:ext cx="7616439" cy="6858000"/>
          </a:xfrm>
          <a:prstGeom prst="rect">
            <a:avLst/>
          </a:pr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23F509BB-F998-D337-C2ED-F7D68501CAAC}"/>
              </a:ext>
            </a:extLst>
          </p:cNvPr>
          <p:cNvSpPr/>
          <p:nvPr/>
        </p:nvSpPr>
        <p:spPr>
          <a:xfrm rot="5574124">
            <a:off x="9352395" y="94866"/>
            <a:ext cx="1952271" cy="1853897"/>
          </a:xfrm>
          <a:prstGeom prst="arc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ome - IKS Cultural Consulting">
            <a:extLst>
              <a:ext uri="{FF2B5EF4-FFF2-40B4-BE49-F238E27FC236}">
                <a16:creationId xmlns:a16="http://schemas.microsoft.com/office/drawing/2014/main" id="{3AD2B25B-AB35-A307-D1A2-CC05FC69F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46" y="323165"/>
            <a:ext cx="1746532" cy="970296"/>
          </a:xfrm>
          <a:prstGeom prst="rect">
            <a:avLst/>
          </a:pr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C35F7E09-348A-F992-FA03-C6F0E6A95051}"/>
              </a:ext>
            </a:extLst>
          </p:cNvPr>
          <p:cNvSpPr/>
          <p:nvPr/>
        </p:nvSpPr>
        <p:spPr>
          <a:xfrm rot="10125687">
            <a:off x="1289592" y="-2536"/>
            <a:ext cx="1959239" cy="2048698"/>
          </a:xfrm>
          <a:prstGeom prst="arc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133C0-C9C8-1FDF-419A-C4E3B4D572CE}"/>
              </a:ext>
            </a:extLst>
          </p:cNvPr>
          <p:cNvSpPr txBox="1"/>
          <p:nvPr/>
        </p:nvSpPr>
        <p:spPr>
          <a:xfrm>
            <a:off x="4674880" y="6311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800" b="1" i="0" u="none" strike="noStrike" dirty="0">
                <a:solidFill>
                  <a:schemeClr val="bg1"/>
                </a:solidFill>
                <a:effectLst/>
                <a:latin typeface="+mn-lt"/>
              </a:rPr>
              <a:t>The intermediary is not overhead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050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's economic powerhouse is still the business hub for African economic  growth">
            <a:extLst>
              <a:ext uri="{FF2B5EF4-FFF2-40B4-BE49-F238E27FC236}">
                <a16:creationId xmlns:a16="http://schemas.microsoft.com/office/drawing/2014/main" id="{CBAAB2DE-1186-13C3-3F01-E3DE02310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70" y="-142361"/>
            <a:ext cx="12210585" cy="6858000"/>
          </a:xfrm>
          <a:prstGeom prst="rect">
            <a:avLst/>
          </a:prstGeom>
        </p:spPr>
      </p:pic>
      <p:pic>
        <p:nvPicPr>
          <p:cNvPr id="5" name="Picture 4" descr="concertssa.co.za">
            <a:extLst>
              <a:ext uri="{FF2B5EF4-FFF2-40B4-BE49-F238E27FC236}">
                <a16:creationId xmlns:a16="http://schemas.microsoft.com/office/drawing/2014/main" id="{14892E2F-93F5-6859-7C9E-62FE7B499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2415" y="142361"/>
            <a:ext cx="871984" cy="8719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8C4D7C-F39D-72EE-3CB8-9F666F78ADDF}"/>
              </a:ext>
            </a:extLst>
          </p:cNvPr>
          <p:cNvSpPr txBox="1"/>
          <p:nvPr/>
        </p:nvSpPr>
        <p:spPr>
          <a:xfrm>
            <a:off x="8578874" y="393687"/>
            <a:ext cx="1693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Night Economy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C8470-F3A6-5BF8-4899-908267E5FD63}"/>
              </a:ext>
            </a:extLst>
          </p:cNvPr>
          <p:cNvSpPr/>
          <p:nvPr/>
        </p:nvSpPr>
        <p:spPr>
          <a:xfrm>
            <a:off x="28281" y="6295604"/>
            <a:ext cx="12192000" cy="56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B29C22-82DF-E430-76C3-E9D5A9771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" y="6332759"/>
            <a:ext cx="945436" cy="525242"/>
          </a:xfrm>
          <a:prstGeom prst="rect">
            <a:avLst/>
          </a:prstGeom>
        </p:spPr>
      </p:pic>
      <p:pic>
        <p:nvPicPr>
          <p:cNvPr id="10" name="Picture 9" descr="concertssa.co.za">
            <a:extLst>
              <a:ext uri="{FF2B5EF4-FFF2-40B4-BE49-F238E27FC236}">
                <a16:creationId xmlns:a16="http://schemas.microsoft.com/office/drawing/2014/main" id="{97CF9C81-9D38-8362-C9D5-1436D8AA3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457" y="6311514"/>
            <a:ext cx="525241" cy="5252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C2347C-8BDB-378F-97FD-2FD3C8AC86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860" y="6311514"/>
            <a:ext cx="1305717" cy="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7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SA's economic powerhouse is still the business hub for African economic  growth">
            <a:extLst>
              <a:ext uri="{FF2B5EF4-FFF2-40B4-BE49-F238E27FC236}">
                <a16:creationId xmlns:a16="http://schemas.microsoft.com/office/drawing/2014/main" id="{0EF321F4-BD7F-7CDB-6ED1-F1E5C5BC124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33" y="0"/>
            <a:ext cx="12210585" cy="6858000"/>
          </a:xfrm>
          <a:prstGeom prst="rect">
            <a:avLst/>
          </a:prstGeom>
          <a:ln>
            <a:solidFill>
              <a:srgbClr val="FFC000"/>
            </a:solidFill>
          </a:ln>
        </p:spPr>
      </p:pic>
      <p:cxnSp>
        <p:nvCxnSpPr>
          <p:cNvPr id="38" name="Hypha — j8 to intermediaries"/>
          <p:cNvCxnSpPr>
            <a:stCxn id="20" idx="3"/>
            <a:endCxn id="12" idx="1"/>
          </p:cNvCxnSpPr>
          <p:nvPr/>
        </p:nvCxnSpPr>
        <p:spPr>
          <a:xfrm>
            <a:off x="4192523" y="4370832"/>
            <a:ext cx="178309" cy="1271016"/>
          </a:xfrm>
          <a:prstGeom prst="line">
            <a:avLst/>
          </a:prstGeom>
          <a:ln w="1079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Hypha — j8 to knowledge"/>
          <p:cNvCxnSpPr>
            <a:stCxn id="20" idx="0"/>
            <a:endCxn id="7" idx="2"/>
          </p:cNvCxnSpPr>
          <p:nvPr/>
        </p:nvCxnSpPr>
        <p:spPr>
          <a:xfrm flipH="1" flipV="1">
            <a:off x="3845051" y="2587751"/>
            <a:ext cx="288036" cy="1723645"/>
          </a:xfrm>
          <a:prstGeom prst="line">
            <a:avLst/>
          </a:prstGeom>
          <a:ln w="1079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Hypha — j7 to intermediaries"/>
          <p:cNvCxnSpPr>
            <a:stCxn id="19" idx="2"/>
            <a:endCxn id="12" idx="0"/>
          </p:cNvCxnSpPr>
          <p:nvPr/>
        </p:nvCxnSpPr>
        <p:spPr>
          <a:xfrm flipH="1">
            <a:off x="5614416" y="4668012"/>
            <a:ext cx="374903" cy="598932"/>
          </a:xfrm>
          <a:prstGeom prst="line">
            <a:avLst/>
          </a:prstGeom>
          <a:ln w="1714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Hypha — j6 to j7"/>
          <p:cNvCxnSpPr>
            <a:stCxn id="18" idx="1"/>
            <a:endCxn id="19" idx="3"/>
          </p:cNvCxnSpPr>
          <p:nvPr/>
        </p:nvCxnSpPr>
        <p:spPr>
          <a:xfrm flipH="1">
            <a:off x="6048755" y="4498848"/>
            <a:ext cx="1901953" cy="109728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Hypha — j6 to markets"/>
          <p:cNvCxnSpPr>
            <a:stCxn id="18" idx="3"/>
            <a:endCxn id="11" idx="1"/>
          </p:cNvCxnSpPr>
          <p:nvPr/>
        </p:nvCxnSpPr>
        <p:spPr>
          <a:xfrm>
            <a:off x="8069580" y="4498848"/>
            <a:ext cx="873252" cy="905256"/>
          </a:xfrm>
          <a:prstGeom prst="line">
            <a:avLst/>
          </a:prstGeom>
          <a:ln w="1651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Hypha — j5 to j6"/>
          <p:cNvCxnSpPr>
            <a:stCxn id="17" idx="2"/>
            <a:endCxn id="18" idx="0"/>
          </p:cNvCxnSpPr>
          <p:nvPr/>
        </p:nvCxnSpPr>
        <p:spPr>
          <a:xfrm flipH="1">
            <a:off x="8010144" y="3762756"/>
            <a:ext cx="548640" cy="676656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Hypha — j5 to mobility"/>
          <p:cNvCxnSpPr>
            <a:stCxn id="17" idx="3"/>
            <a:endCxn id="10" idx="1"/>
          </p:cNvCxnSpPr>
          <p:nvPr/>
        </p:nvCxnSpPr>
        <p:spPr>
          <a:xfrm flipV="1">
            <a:off x="8618220" y="3602736"/>
            <a:ext cx="1184148" cy="100584"/>
          </a:xfrm>
          <a:prstGeom prst="line">
            <a:avLst/>
          </a:prstGeom>
          <a:ln w="1651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Hypha — j4 to j5"/>
          <p:cNvCxnSpPr>
            <a:stCxn id="16" idx="3"/>
            <a:endCxn id="17" idx="1"/>
          </p:cNvCxnSpPr>
          <p:nvPr/>
        </p:nvCxnSpPr>
        <p:spPr>
          <a:xfrm>
            <a:off x="7630668" y="3182112"/>
            <a:ext cx="868680" cy="521208"/>
          </a:xfrm>
          <a:prstGeom prst="line">
            <a:avLst/>
          </a:prstGeom>
          <a:ln w="14604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Hypha — j4 to leadership"/>
          <p:cNvCxnSpPr>
            <a:stCxn id="16" idx="0"/>
            <a:endCxn id="9" idx="2"/>
          </p:cNvCxnSpPr>
          <p:nvPr/>
        </p:nvCxnSpPr>
        <p:spPr>
          <a:xfrm flipV="1">
            <a:off x="7571232" y="2633472"/>
            <a:ext cx="658368" cy="489204"/>
          </a:xfrm>
          <a:prstGeom prst="line">
            <a:avLst/>
          </a:prstGeom>
          <a:ln w="1714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Hypha — j3 to places"/>
          <p:cNvCxnSpPr>
            <a:stCxn id="15" idx="1"/>
            <a:endCxn id="6" idx="3"/>
          </p:cNvCxnSpPr>
          <p:nvPr/>
        </p:nvCxnSpPr>
        <p:spPr>
          <a:xfrm flipH="1">
            <a:off x="2423160" y="4407408"/>
            <a:ext cx="96012" cy="841248"/>
          </a:xfrm>
          <a:prstGeom prst="line">
            <a:avLst/>
          </a:prstGeom>
          <a:ln w="1651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Hypha — j2 to j3"/>
          <p:cNvCxnSpPr>
            <a:stCxn id="14" idx="2"/>
            <a:endCxn id="15" idx="0"/>
          </p:cNvCxnSpPr>
          <p:nvPr/>
        </p:nvCxnSpPr>
        <p:spPr>
          <a:xfrm>
            <a:off x="1956816" y="3643884"/>
            <a:ext cx="621792" cy="704088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Hypha — j2 to people"/>
          <p:cNvCxnSpPr>
            <a:stCxn id="14" idx="0"/>
            <a:endCxn id="5" idx="2"/>
          </p:cNvCxnSpPr>
          <p:nvPr/>
        </p:nvCxnSpPr>
        <p:spPr>
          <a:xfrm flipH="1" flipV="1">
            <a:off x="1499616" y="2926080"/>
            <a:ext cx="457200" cy="598932"/>
          </a:xfrm>
          <a:prstGeom prst="line">
            <a:avLst/>
          </a:prstGeom>
          <a:ln w="1651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Hypha — j1 to j2"/>
          <p:cNvCxnSpPr>
            <a:stCxn id="13" idx="1"/>
            <a:endCxn id="14" idx="3"/>
          </p:cNvCxnSpPr>
          <p:nvPr/>
        </p:nvCxnSpPr>
        <p:spPr>
          <a:xfrm flipH="1">
            <a:off x="2016252" y="3090672"/>
            <a:ext cx="685800" cy="493776"/>
          </a:xfrm>
          <a:prstGeom prst="line">
            <a:avLst/>
          </a:prstGeom>
          <a:ln w="14604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Hypha — j1 to knowledge"/>
          <p:cNvCxnSpPr>
            <a:stCxn id="13" idx="3"/>
            <a:endCxn id="7" idx="1"/>
          </p:cNvCxnSpPr>
          <p:nvPr/>
        </p:nvCxnSpPr>
        <p:spPr>
          <a:xfrm flipV="1">
            <a:off x="2820924" y="2231135"/>
            <a:ext cx="86868" cy="859537"/>
          </a:xfrm>
          <a:prstGeom prst="line">
            <a:avLst/>
          </a:prstGeom>
          <a:ln w="1714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Hypha — networks to j8"/>
          <p:cNvCxnSpPr>
            <a:stCxn id="8" idx="1"/>
            <a:endCxn id="20" idx="3"/>
          </p:cNvCxnSpPr>
          <p:nvPr/>
        </p:nvCxnSpPr>
        <p:spPr>
          <a:xfrm flipH="1">
            <a:off x="4192523" y="3602736"/>
            <a:ext cx="882397" cy="768096"/>
          </a:xfrm>
          <a:prstGeom prst="line">
            <a:avLst/>
          </a:prstGeom>
          <a:ln w="14604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Hypha — networks to j7"/>
          <p:cNvCxnSpPr>
            <a:stCxn id="8" idx="2"/>
            <a:endCxn id="19" idx="0"/>
          </p:cNvCxnSpPr>
          <p:nvPr/>
        </p:nvCxnSpPr>
        <p:spPr>
          <a:xfrm flipH="1">
            <a:off x="5989319" y="4050792"/>
            <a:ext cx="137161" cy="49834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Hypha — networks to j4"/>
          <p:cNvCxnSpPr>
            <a:stCxn id="8" idx="3"/>
            <a:endCxn id="16" idx="1"/>
          </p:cNvCxnSpPr>
          <p:nvPr/>
        </p:nvCxnSpPr>
        <p:spPr>
          <a:xfrm flipV="1">
            <a:off x="7178040" y="3182112"/>
            <a:ext cx="333756" cy="42062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Hypha — networks to j1"/>
          <p:cNvCxnSpPr>
            <a:stCxn id="8" idx="1"/>
            <a:endCxn id="13" idx="3"/>
          </p:cNvCxnSpPr>
          <p:nvPr/>
        </p:nvCxnSpPr>
        <p:spPr>
          <a:xfrm flipH="1" flipV="1">
            <a:off x="2820924" y="3090672"/>
            <a:ext cx="2253996" cy="512064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0">
            <a:extLst>
              <a:ext uri="{FF2B5EF4-FFF2-40B4-BE49-F238E27FC236}">
                <a16:creationId xmlns:a16="http://schemas.microsoft.com/office/drawing/2014/main" id="{277A7E1B-D830-0984-566F-9BE0772F7AEE}"/>
              </a:ext>
            </a:extLst>
          </p:cNvPr>
          <p:cNvSpPr txBox="1">
            <a:spLocks/>
          </p:cNvSpPr>
          <p:nvPr/>
        </p:nvSpPr>
        <p:spPr>
          <a:xfrm>
            <a:off x="548640" y="411480"/>
            <a:ext cx="1106424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ea typeface="Cambria" pitchFamily="34" charset="-122"/>
                <a:cs typeface="Calibri" panose="020F0502020204030204" pitchFamily="34" charset="0"/>
              </a:rPr>
              <a:t>From funding cultural projects to developing cultural environments</a:t>
            </a: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Mycelium branch point — j1"/>
          <p:cNvSpPr/>
          <p:nvPr/>
        </p:nvSpPr>
        <p:spPr>
          <a:xfrm>
            <a:off x="2702052" y="3031236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Mycelium branch point — j2"/>
          <p:cNvSpPr/>
          <p:nvPr/>
        </p:nvSpPr>
        <p:spPr>
          <a:xfrm>
            <a:off x="1897380" y="3525012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Mycelium branch point — j3"/>
          <p:cNvSpPr/>
          <p:nvPr/>
        </p:nvSpPr>
        <p:spPr>
          <a:xfrm>
            <a:off x="2519172" y="4347972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Mycelium branch point — j4"/>
          <p:cNvSpPr/>
          <p:nvPr/>
        </p:nvSpPr>
        <p:spPr>
          <a:xfrm>
            <a:off x="7511796" y="3122676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Mycelium branch point — j5"/>
          <p:cNvSpPr/>
          <p:nvPr/>
        </p:nvSpPr>
        <p:spPr>
          <a:xfrm>
            <a:off x="8499348" y="3643884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Mycelium branch point — j6"/>
          <p:cNvSpPr/>
          <p:nvPr/>
        </p:nvSpPr>
        <p:spPr>
          <a:xfrm>
            <a:off x="7950708" y="4439412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Mycelium branch point — j7"/>
          <p:cNvSpPr/>
          <p:nvPr/>
        </p:nvSpPr>
        <p:spPr>
          <a:xfrm>
            <a:off x="5929883" y="4549140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Networks halo"/>
          <p:cNvSpPr/>
          <p:nvPr/>
        </p:nvSpPr>
        <p:spPr>
          <a:xfrm>
            <a:off x="4965192" y="3044952"/>
            <a:ext cx="2322576" cy="1115568"/>
          </a:xfrm>
          <a:prstGeom prst="ellipse">
            <a:avLst/>
          </a:prstGeom>
          <a:noFill/>
          <a:ln w="1016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Mycelium branch point — j8"/>
          <p:cNvSpPr/>
          <p:nvPr/>
        </p:nvSpPr>
        <p:spPr>
          <a:xfrm>
            <a:off x="4073651" y="4311396"/>
            <a:ext cx="118872" cy="118872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Mycelium node — people"/>
          <p:cNvSpPr/>
          <p:nvPr/>
        </p:nvSpPr>
        <p:spPr>
          <a:xfrm>
            <a:off x="713232" y="2267712"/>
            <a:ext cx="1572768" cy="658368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People</a:t>
            </a:r>
          </a:p>
        </p:txBody>
      </p:sp>
      <p:sp>
        <p:nvSpPr>
          <p:cNvPr id="6" name="Mycelium node — places"/>
          <p:cNvSpPr/>
          <p:nvPr/>
        </p:nvSpPr>
        <p:spPr>
          <a:xfrm>
            <a:off x="868680" y="4919472"/>
            <a:ext cx="1554480" cy="658368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Places</a:t>
            </a:r>
          </a:p>
        </p:txBody>
      </p:sp>
      <p:sp>
        <p:nvSpPr>
          <p:cNvPr id="7" name="Mycelium node — knowledge"/>
          <p:cNvSpPr/>
          <p:nvPr/>
        </p:nvSpPr>
        <p:spPr>
          <a:xfrm>
            <a:off x="2907792" y="1874519"/>
            <a:ext cx="1874519" cy="713232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Knowledge</a:t>
            </a:r>
          </a:p>
        </p:txBody>
      </p:sp>
      <p:sp>
        <p:nvSpPr>
          <p:cNvPr id="8" name="Mycelium node — networks"/>
          <p:cNvSpPr/>
          <p:nvPr/>
        </p:nvSpPr>
        <p:spPr>
          <a:xfrm>
            <a:off x="5074920" y="3154680"/>
            <a:ext cx="2103120" cy="896112"/>
          </a:xfrm>
          <a:prstGeom prst="ellipse">
            <a:avLst/>
          </a:prstGeom>
          <a:solidFill>
            <a:srgbClr val="FFC000"/>
          </a:solidFill>
          <a:ln w="2794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300" b="1">
                <a:solidFill>
                  <a:srgbClr val="000000"/>
                </a:solidFill>
                <a:latin typeface="Calibri"/>
              </a:rPr>
              <a:t>Networks</a:t>
            </a:r>
          </a:p>
        </p:txBody>
      </p:sp>
      <p:sp>
        <p:nvSpPr>
          <p:cNvPr id="9" name="Mycelium node — leadership"/>
          <p:cNvSpPr/>
          <p:nvPr/>
        </p:nvSpPr>
        <p:spPr>
          <a:xfrm>
            <a:off x="7269480" y="1920240"/>
            <a:ext cx="1920240" cy="713232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Leadership</a:t>
            </a:r>
          </a:p>
        </p:txBody>
      </p:sp>
      <p:sp>
        <p:nvSpPr>
          <p:cNvPr id="10" name="Mycelium node — mobility"/>
          <p:cNvSpPr/>
          <p:nvPr/>
        </p:nvSpPr>
        <p:spPr>
          <a:xfrm>
            <a:off x="9802368" y="3273552"/>
            <a:ext cx="1572768" cy="658368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Mobility</a:t>
            </a:r>
          </a:p>
        </p:txBody>
      </p:sp>
      <p:sp>
        <p:nvSpPr>
          <p:cNvPr id="11" name="Mycelium node — markets"/>
          <p:cNvSpPr/>
          <p:nvPr/>
        </p:nvSpPr>
        <p:spPr>
          <a:xfrm>
            <a:off x="8942832" y="5074920"/>
            <a:ext cx="1572768" cy="658368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Markets</a:t>
            </a:r>
          </a:p>
        </p:txBody>
      </p:sp>
      <p:sp>
        <p:nvSpPr>
          <p:cNvPr id="12" name="Mycelium node — intermediaries"/>
          <p:cNvSpPr/>
          <p:nvPr/>
        </p:nvSpPr>
        <p:spPr>
          <a:xfrm>
            <a:off x="4370832" y="5266944"/>
            <a:ext cx="2487168" cy="749808"/>
          </a:xfrm>
          <a:prstGeom prst="ellipse">
            <a:avLst/>
          </a:prstGeom>
          <a:solidFill>
            <a:srgbClr val="000000"/>
          </a:solidFill>
          <a:ln w="2032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Intermediaries</a:t>
            </a:r>
          </a:p>
        </p:txBody>
      </p:sp>
      <p:pic>
        <p:nvPicPr>
          <p:cNvPr id="73" name="Picture 72" descr="concertssa.co.za">
            <a:extLst>
              <a:ext uri="{FF2B5EF4-FFF2-40B4-BE49-F238E27FC236}">
                <a16:creationId xmlns:a16="http://schemas.microsoft.com/office/drawing/2014/main" id="{775286D1-CE82-EA47-C6B6-FA2715B79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888" y="5736081"/>
            <a:ext cx="871984" cy="87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86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254430-CEE0-EF09-E56F-72258F886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063" y="0"/>
            <a:ext cx="6851296" cy="6858000"/>
          </a:xfrm>
          <a:prstGeom prst="rect">
            <a:avLst/>
          </a:prstGeom>
        </p:spPr>
      </p:pic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C873C2A3-E129-4E3A-D6CC-7700B0A07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015" y="0"/>
            <a:ext cx="3605048" cy="68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18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159</Words>
  <Application>Microsoft Office PowerPoint</Application>
  <PresentationFormat>Widescreen</PresentationFormat>
  <Paragraphs>45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Poppins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| Concerts South Africa (CSA) from 2013 to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French</dc:creator>
  <cp:lastModifiedBy>James French</cp:lastModifiedBy>
  <cp:revision>7</cp:revision>
  <dcterms:created xsi:type="dcterms:W3CDTF">2026-10-05T07:11:10Z</dcterms:created>
  <dcterms:modified xsi:type="dcterms:W3CDTF">2026-10-06T14:36:32Z</dcterms:modified>
</cp:coreProperties>
</file>