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7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s/slide7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3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.xml" ContentType="application/vnd.openxmlformats-officedocument.theme+xml"/>
  <Override PartName="/ppt/slides/slide8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2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sldIdLst>
    <p:sldId id="281" r:id="rId4"/>
    <p:sldId id="957" r:id="rId5"/>
    <p:sldId id="950" r:id="rId6"/>
    <p:sldId id="955" r:id="rId7"/>
    <p:sldId id="951" r:id="rId8"/>
    <p:sldId id="954" r:id="rId9"/>
    <p:sldId id="953" r:id="rId10"/>
    <p:sldId id="92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>
        <p:scale>
          <a:sx n="93" d="100"/>
          <a:sy n="93" d="100"/>
        </p:scale>
        <p:origin x="186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57E7B-168C-C948-A857-226C547F2C2D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99E66-404A-CC42-AA6B-FC9B1639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51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99E66-404A-CC42-AA6B-FC9B16392EB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64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13C2BE-F24F-4330-991E-01094BE902A6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1608-449F-B9BD-9D6E-BB11E29F7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4EC91-E54F-4FF4-3651-8D07D4D00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9CC0C-1F5E-0CFC-D143-D22A85F9F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C31CB-9A78-B879-3DA9-A36C36BD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63985-9FFF-6A33-3553-9BCFB5DE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241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1B946-3277-4EB9-40D6-244C13BCB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4A7FE-759A-4D6E-731B-360F7E4D7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6CFC7-484E-9176-9E0A-55DD9EA2C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6A9CB-80AC-7108-9AF4-28A0560A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176C0-61BA-0301-5A93-BB237D4A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56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BD8C-2FAF-6B43-0171-7F3D8B0D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75536-A253-9279-BE3F-A6BACBA01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4DE4E-104B-4245-9816-FF5F2F8E8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4F105-1FCB-D2ED-FA1D-35819F7E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69DD5-9F19-AD56-E935-B72C104F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4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054DF-4BFB-70E2-8BBC-F87AFF15C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2317B-56BA-B818-0DF1-40F015D67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CEC76-27FE-F7E5-FC23-0034BC48E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E819E-CAA6-F7BA-A90A-5B2485E00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12DB5-58E3-5E5D-8347-85368C13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7739E3-B671-9E5A-C05B-FB99A45B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4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4A237-186B-4338-59EB-AEF517DD4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35BC0-FB8F-5689-D8E6-A6C5FB2AB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A962B-45C0-1BFB-5881-E3C893352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BE6AB-4A38-095D-9669-4280434DF6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A90DA9-F484-58D7-2A89-CEE23CF58E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EC44-0BF4-BA03-6A1E-2452FE6D2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BA2E82-19EA-5D48-5888-5C6622372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DFF6B9-DA9C-0243-4745-A7EC0A45E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09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26637-2BB3-F0FA-439F-E7EBFD192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1478B-DADD-9058-5A73-EA926C0CD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842A73-5D12-CBC0-B89B-42661917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32197-3CD3-BAE8-A817-F16139B04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9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16335C-AA62-1AD9-FAF9-179ECED8A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6F80B-EAB7-9FD1-84B5-4D0179B25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2C5F2-2C9B-9E08-A3FF-43E17081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6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F8C8E-B5C5-F780-EDE1-08F6B1CD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6492E-2B11-D671-FFFF-78AF7B897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E0D08-3913-37AF-284C-C435101AD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A5951-04D0-3000-E466-0C23F8002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EB5DB-812F-DC05-50BB-EFDC74077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0B629-89D4-AB59-72EC-9BAF65564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68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7EF1D-5246-B2CF-99FE-9AF879294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F28EA2-C46F-7A48-F9C7-F6582824AA6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92924-50D6-DF3D-405F-02CB02C20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B9A5F-DC2B-9E81-9E85-A12B32E55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ED0F6-0EE5-5845-1681-88399473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2B2992-E0A4-2BCB-CE89-8647A8568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07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7868-CF56-C8F4-45E0-760941983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576E5C-55A6-2DA3-AB4D-C318D5950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E2014-BFFF-4FCE-165F-9D2D881A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D90C0-59AD-E2C5-DCF6-1B1A8B4D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8EFE6-6F38-F5DE-638C-F2E265BE4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4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5B2871-7CD6-0006-E15E-DA3CC5218D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75FB1-90D5-7366-50D7-4E8F34462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921-E8C0-038F-7597-27078386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52F2A-888B-C03B-50BE-9A92A88D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A2D12-A5A9-0685-4B77-93ABA3C4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9395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32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044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5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840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03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67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23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8674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20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34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0788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A7D97D-8F64-5E20-3AC3-59CB09846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A2F02-8023-437E-9841-FEE454E42177}" type="datetimeFigureOut">
              <a:rPr lang="en-ZA" smtClean="0"/>
              <a:t>2026/10/07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5A9DC-F1E7-4E53-82A3-B2DF305BA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C6548-B0DB-4582-756D-B1EBB279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5A31D-9972-44D8-A85F-48E36AE74CA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81046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68636-819C-41D1-97C9-88DD409C8BEB}" type="datetimeFigureOut">
              <a:rPr lang="en-ZA" smtClean="0"/>
              <a:t>2026/10/07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A6AB4-5DA9-4730-8605-D56DBEE9DAD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84356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20B5-B052-85AC-F614-A4FD62F62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9D7E44-BB10-C173-1BA4-830A8682D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0"/>
            </a:lvl3pPr>
            <a:lvl4pPr marL="1371635" indent="0" algn="ctr">
              <a:buNone/>
              <a:defRPr sz="1600"/>
            </a:lvl4pPr>
            <a:lvl5pPr marL="1828845" indent="0" algn="ctr">
              <a:buNone/>
              <a:defRPr sz="1600"/>
            </a:lvl5pPr>
            <a:lvl6pPr marL="2286058" indent="0" algn="ctr">
              <a:buNone/>
              <a:defRPr sz="1600"/>
            </a:lvl6pPr>
            <a:lvl7pPr marL="2743268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2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C46A3-C8EF-3A67-4CAE-09ABADC4E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257-AC98-4F75-873F-CA1777427E1C}" type="datetimeFigureOut">
              <a:rPr lang="en-ZA" smtClean="0"/>
              <a:t>2026/10/07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A54B0-BA9C-746B-0348-B86263CD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6DAF7-7847-2A7A-48DB-2D572E4A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5F2E-2686-4D0A-A378-1455C793A46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4880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8AD76D-3605-B078-3D1F-BBE8B54B6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7CD82-DDCB-6DC2-868C-858FE2063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3DE98-712D-0966-D900-EDB8E1870D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D4FC09-210E-4343-A437-B97327A6DFE6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100A2-2076-F764-33ED-A513179A04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39A04-22BB-F01C-8FDB-1803B0C661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FF4949-96C9-344C-86CA-B8A057619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5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46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7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</p:sldLayoutIdLst>
  <p:hf sldNum="0" hdr="0" ftr="0" dt="0"/>
  <p:txStyles>
    <p:titleStyle>
      <a:lvl1pPr algn="ctr" defTabSz="1219231" rtl="0" eaLnBrk="1" latinLnBrk="0" hangingPunct="1">
        <a:spcBef>
          <a:spcPct val="0"/>
        </a:spcBef>
        <a:buNone/>
        <a:defRPr sz="58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12" indent="-457212" algn="l" defTabSz="1219231" rtl="0" eaLnBrk="1" latinLnBrk="0" hangingPunct="1">
        <a:spcBef>
          <a:spcPct val="20000"/>
        </a:spcBef>
        <a:buFont typeface="Arial" pitchFamily="34" charset="0"/>
        <a:buChar char="•"/>
        <a:defRPr sz="4268" kern="1200">
          <a:solidFill>
            <a:schemeClr val="tx1"/>
          </a:solidFill>
          <a:latin typeface="+mn-lt"/>
          <a:ea typeface="+mn-ea"/>
          <a:cs typeface="+mn-cs"/>
        </a:defRPr>
      </a:lvl1pPr>
      <a:lvl2pPr marL="990625" indent="-381009" algn="l" defTabSz="1219231" rtl="0" eaLnBrk="1" latinLnBrk="0" hangingPunct="1">
        <a:spcBef>
          <a:spcPct val="20000"/>
        </a:spcBef>
        <a:buFont typeface="Arial" pitchFamily="34" charset="0"/>
        <a:buChar char="–"/>
        <a:defRPr sz="3734" kern="1200">
          <a:solidFill>
            <a:schemeClr val="tx1"/>
          </a:solidFill>
          <a:latin typeface="+mn-lt"/>
          <a:ea typeface="+mn-ea"/>
          <a:cs typeface="+mn-cs"/>
        </a:defRPr>
      </a:lvl2pPr>
      <a:lvl3pPr marL="1524038" indent="-304807" algn="l" defTabSz="121923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54" indent="-304807" algn="l" defTabSz="1219231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268" indent="-304807" algn="l" defTabSz="1219231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884" indent="-304807" algn="l" defTabSz="1219231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499" indent="-304807" algn="l" defTabSz="1219231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2115" indent="-304807" algn="l" defTabSz="1219231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729" indent="-304807" algn="l" defTabSz="1219231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16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1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45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61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76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2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307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922" algn="l" defTabSz="121923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3C02EA1-2793-B865-97C8-978491E4F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8"/>
          <a:stretch>
            <a:fillRect/>
          </a:stretch>
        </p:blipFill>
        <p:spPr>
          <a:xfrm>
            <a:off x="6645860" y="0"/>
            <a:ext cx="7555354" cy="6858000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6645860" y="0"/>
            <a:ext cx="3475887" cy="6858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rot="5400000">
            <a:off x="2459996" y="3221336"/>
            <a:ext cx="715261" cy="5635257"/>
          </a:xfrm>
          <a:custGeom>
            <a:avLst/>
            <a:gdLst/>
            <a:ahLst/>
            <a:cxnLst/>
            <a:rect l="l" t="t" r="r" b="b"/>
            <a:pathLst>
              <a:path w="660400" h="5285958">
                <a:moveTo>
                  <a:pt x="220252" y="19070"/>
                </a:moveTo>
                <a:cubicBezTo>
                  <a:pt x="254000" y="7556"/>
                  <a:pt x="292600" y="0"/>
                  <a:pt x="330378" y="0"/>
                </a:cubicBezTo>
                <a:cubicBezTo>
                  <a:pt x="368157" y="0"/>
                  <a:pt x="404509" y="6476"/>
                  <a:pt x="438009" y="17990"/>
                </a:cubicBezTo>
                <a:cubicBezTo>
                  <a:pt x="438723" y="18350"/>
                  <a:pt x="439435" y="18350"/>
                  <a:pt x="440148" y="18710"/>
                </a:cubicBezTo>
                <a:cubicBezTo>
                  <a:pt x="565955" y="64765"/>
                  <a:pt x="658618" y="186379"/>
                  <a:pt x="660400" y="427864"/>
                </a:cubicBezTo>
                <a:lnTo>
                  <a:pt x="660400" y="5285958"/>
                </a:lnTo>
                <a:lnTo>
                  <a:pt x="0" y="5285958"/>
                </a:lnTo>
                <a:lnTo>
                  <a:pt x="0" y="431469"/>
                </a:lnTo>
                <a:cubicBezTo>
                  <a:pt x="1782" y="185660"/>
                  <a:pt x="93019" y="64045"/>
                  <a:pt x="220252" y="19070"/>
                </a:cubicBezTo>
                <a:close/>
              </a:path>
            </a:pathLst>
          </a:custGeom>
          <a:ln w="38100" cap="sq">
            <a:solidFill>
              <a:srgbClr val="A02520"/>
            </a:solidFill>
            <a:prstDash val="solid"/>
            <a:miter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 rot="5400000">
            <a:off x="2041968" y="3654606"/>
            <a:ext cx="635784" cy="471972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630" rtl="0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6265" y="5773360"/>
            <a:ext cx="4988507" cy="302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PRESENTED BY DR PHILLIP OOSTHUIZEN</a:t>
            </a:r>
          </a:p>
        </p:txBody>
      </p:sp>
      <p:sp>
        <p:nvSpPr>
          <p:cNvPr id="9" name="Freeform 9"/>
          <p:cNvSpPr/>
          <p:nvPr/>
        </p:nvSpPr>
        <p:spPr>
          <a:xfrm>
            <a:off x="1334959" y="371307"/>
            <a:ext cx="3475888" cy="2228133"/>
          </a:xfrm>
          <a:custGeom>
            <a:avLst/>
            <a:gdLst/>
            <a:ahLst/>
            <a:cxnLst/>
            <a:rect l="l" t="t" r="r" b="b"/>
            <a:pathLst>
              <a:path w="5213832" h="3342200">
                <a:moveTo>
                  <a:pt x="0" y="0"/>
                </a:moveTo>
                <a:lnTo>
                  <a:pt x="5213832" y="0"/>
                </a:lnTo>
                <a:lnTo>
                  <a:pt x="5213832" y="3342200"/>
                </a:lnTo>
                <a:lnTo>
                  <a:pt x="0" y="3342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887" t="-4545" r="-30103" b="-18515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334959" y="5011837"/>
            <a:ext cx="3123006" cy="34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912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80" b="0" i="0" u="none" strike="noStrike" kern="1200" cap="none" spc="8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www.rmis.co.za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2273" y="2713740"/>
            <a:ext cx="5837107" cy="715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612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29804"/>
                  </a:srgbClr>
                </a:solidFill>
                <a:effectLst/>
                <a:uLnTx/>
                <a:uFillTx/>
                <a:latin typeface="Gordita Bold"/>
                <a:ea typeface="Gordita Bold"/>
                <a:cs typeface="Gordita Bold"/>
                <a:sym typeface="Gordita Bold"/>
              </a:rPr>
              <a:t>INCLUSIVE GROWTH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2431" y="3477994"/>
            <a:ext cx="4869111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 Bold"/>
                <a:cs typeface="Century Gothic Paneuropean Bold"/>
                <a:sym typeface="Century Gothic Paneuropean Bold"/>
              </a:rPr>
              <a:t>BUILDING RESILIENT LIVESTOCK SYSTEMS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9AF8AC57-30FC-7DD8-C4FE-BF1DFBBC0F7E}"/>
              </a:ext>
            </a:extLst>
          </p:cNvPr>
          <p:cNvSpPr txBox="1"/>
          <p:nvPr/>
        </p:nvSpPr>
        <p:spPr>
          <a:xfrm>
            <a:off x="1070286" y="5999153"/>
            <a:ext cx="3771115" cy="295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CHIEF OPERATIONS OFFICER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D3860D-E4BE-44CD-3C81-5710361D3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0D071B-FC63-5444-4F8A-882578D4AA72}"/>
              </a:ext>
            </a:extLst>
          </p:cNvPr>
          <p:cNvCxnSpPr/>
          <p:nvPr/>
        </p:nvCxnSpPr>
        <p:spPr>
          <a:xfrm>
            <a:off x="0" y="1252677"/>
            <a:ext cx="12679680" cy="0"/>
          </a:xfrm>
          <a:prstGeom prst="line">
            <a:avLst/>
          </a:prstGeom>
          <a:ln w="28575">
            <a:solidFill>
              <a:srgbClr val="A12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logo with a red ribbon&#10;&#10;AI-generated content may be incorrect.">
            <a:extLst>
              <a:ext uri="{FF2B5EF4-FFF2-40B4-BE49-F238E27FC236}">
                <a16:creationId xmlns:a16="http://schemas.microsoft.com/office/drawing/2014/main" id="{792A3DC6-C2DC-1715-9F9F-DCAEA5AAC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14" y="406204"/>
            <a:ext cx="1425036" cy="765893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35E0021E-7FBF-AAF8-B538-6D369BC884D5}"/>
              </a:ext>
            </a:extLst>
          </p:cNvPr>
          <p:cNvSpPr txBox="1"/>
          <p:nvPr/>
        </p:nvSpPr>
        <p:spPr>
          <a:xfrm>
            <a:off x="406400" y="303359"/>
            <a:ext cx="13462000" cy="878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YOUTH EMPLOYMENT</a:t>
            </a:r>
          </a:p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  <a:ea typeface="Century Gothic Paneuropean Bold"/>
                <a:cs typeface="Century Gothic Paneuropean Bold"/>
                <a:sym typeface="Century Gothic Paneuropean Bold"/>
              </a:rPr>
              <a:t>Creating opportunities for animal health technicians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800FB2-D5CA-4F50-FE27-629E487FB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>
            <a:fillRect/>
          </a:stretch>
        </p:blipFill>
        <p:spPr>
          <a:xfrm rot="5400000">
            <a:off x="1713729" y="4465531"/>
            <a:ext cx="2494878" cy="16833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3B9D00-ECCB-D815-2CC0-BE61BE046F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20794"/>
          <a:stretch>
            <a:fillRect/>
          </a:stretch>
        </p:blipFill>
        <p:spPr>
          <a:xfrm>
            <a:off x="3941234" y="4059764"/>
            <a:ext cx="2154766" cy="2494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BB2B4F-1F9F-A128-EDAC-79D0A188FB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394" y="4074606"/>
            <a:ext cx="3286921" cy="24651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DD7BCF-C6CE-405A-2303-F0F9DE5FE6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99281" y="4379164"/>
            <a:ext cx="2436465" cy="18273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6CF067-5B48-45AE-8C13-14E40FAC33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25" y="1425276"/>
            <a:ext cx="1971976" cy="2461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565FFC-C123-6ED8-1F83-470EB4F1C3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25" y="1425276"/>
            <a:ext cx="2461887" cy="246188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DD6796-7001-B5A4-97CD-231A032F68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/>
          <a:stretch>
            <a:fillRect/>
          </a:stretch>
        </p:blipFill>
        <p:spPr>
          <a:xfrm>
            <a:off x="5159067" y="1425276"/>
            <a:ext cx="2645269" cy="24618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1C6AC45-D530-DFE5-F8B6-83957FC7199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" t="24584" r="108" b="25429"/>
          <a:stretch>
            <a:fillRect/>
          </a:stretch>
        </p:blipFill>
        <p:spPr>
          <a:xfrm>
            <a:off x="7913591" y="1437625"/>
            <a:ext cx="3617597" cy="2443513"/>
          </a:xfrm>
          <a:prstGeom prst="rect">
            <a:avLst/>
          </a:prstGeom>
        </p:spPr>
      </p:pic>
      <p:sp>
        <p:nvSpPr>
          <p:cNvPr id="16" name="Shape 6">
            <a:extLst>
              <a:ext uri="{FF2B5EF4-FFF2-40B4-BE49-F238E27FC236}">
                <a16:creationId xmlns:a16="http://schemas.microsoft.com/office/drawing/2014/main" id="{AD9D27BF-66CF-E0E7-A27B-510681E017E7}"/>
              </a:ext>
            </a:extLst>
          </p:cNvPr>
          <p:cNvSpPr/>
          <p:nvPr/>
        </p:nvSpPr>
        <p:spPr>
          <a:xfrm>
            <a:off x="406399" y="4044921"/>
            <a:ext cx="1577351" cy="2509720"/>
          </a:xfrm>
          <a:prstGeom prst="roundRect">
            <a:avLst>
              <a:gd name="adj" fmla="val 8000"/>
            </a:avLst>
          </a:prstGeom>
          <a:solidFill>
            <a:srgbClr val="A02520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889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44">
            <a:extLst>
              <a:ext uri="{FF2B5EF4-FFF2-40B4-BE49-F238E27FC236}">
                <a16:creationId xmlns:a16="http://schemas.microsoft.com/office/drawing/2014/main" id="{1CD7389F-49A5-63F0-D834-4D7B4F945569}"/>
              </a:ext>
            </a:extLst>
          </p:cNvPr>
          <p:cNvSpPr txBox="1"/>
          <p:nvPr/>
        </p:nvSpPr>
        <p:spPr>
          <a:xfrm>
            <a:off x="121556" y="4199206"/>
            <a:ext cx="2147035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 AHT </a:t>
            </a:r>
          </a:p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2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TRAINED</a:t>
            </a: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FULLY EQUIPPED</a:t>
            </a:r>
          </a:p>
        </p:txBody>
      </p:sp>
    </p:spTree>
    <p:extLst>
      <p:ext uri="{BB962C8B-B14F-4D97-AF65-F5344CB8AC3E}">
        <p14:creationId xmlns:p14="http://schemas.microsoft.com/office/powerpoint/2010/main" val="2325448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983903F-7CB1-E931-816F-C32D4DEAA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042" y="1198379"/>
            <a:ext cx="4244717" cy="5659622"/>
          </a:xfrm>
          <a:prstGeom prst="parallelogram">
            <a:avLst>
              <a:gd name="adj" fmla="val 17678"/>
            </a:avLst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27EC067-FA7E-3466-00D7-1175D760D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986" y="1198378"/>
            <a:ext cx="4244717" cy="5659622"/>
          </a:xfrm>
          <a:prstGeom prst="parallelogram">
            <a:avLst>
              <a:gd name="adj" fmla="val 24202"/>
            </a:avLst>
          </a:prstGeom>
        </p:spPr>
      </p:pic>
      <p:sp>
        <p:nvSpPr>
          <p:cNvPr id="16" name="Text 4">
            <a:extLst>
              <a:ext uri="{FF2B5EF4-FFF2-40B4-BE49-F238E27FC236}">
                <a16:creationId xmlns:a16="http://schemas.microsoft.com/office/drawing/2014/main" id="{40376ABF-AC43-8100-7EDC-AB3DA785964E}"/>
              </a:ext>
            </a:extLst>
          </p:cNvPr>
          <p:cNvSpPr/>
          <p:nvPr/>
        </p:nvSpPr>
        <p:spPr>
          <a:xfrm>
            <a:off x="571316" y="194030"/>
            <a:ext cx="5524684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Palatino Linotype" pitchFamily="34" charset="-122"/>
                <a:cs typeface="Palatino Linotype" pitchFamily="34" charset="-120"/>
              </a:rPr>
              <a:t>FMD SUPPORT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8B329F-9B64-525B-584E-CB90BEE977A9}"/>
              </a:ext>
            </a:extLst>
          </p:cNvPr>
          <p:cNvCxnSpPr/>
          <p:nvPr/>
        </p:nvCxnSpPr>
        <p:spPr>
          <a:xfrm>
            <a:off x="0" y="1085037"/>
            <a:ext cx="12679680" cy="0"/>
          </a:xfrm>
          <a:prstGeom prst="line">
            <a:avLst/>
          </a:prstGeom>
          <a:ln w="28575">
            <a:solidFill>
              <a:srgbClr val="A12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logo with a red ribbon&#10;&#10;AI-generated content may be incorrect.">
            <a:extLst>
              <a:ext uri="{FF2B5EF4-FFF2-40B4-BE49-F238E27FC236}">
                <a16:creationId xmlns:a16="http://schemas.microsoft.com/office/drawing/2014/main" id="{81627F5C-CCBA-3E55-791F-EF3FCD6192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14" y="406204"/>
            <a:ext cx="1425036" cy="765893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B45B0096-E69A-2E43-3D21-6A8A2F2CE6E9}"/>
              </a:ext>
            </a:extLst>
          </p:cNvPr>
          <p:cNvSpPr txBox="1"/>
          <p:nvPr/>
        </p:nvSpPr>
        <p:spPr>
          <a:xfrm>
            <a:off x="233037" y="1480766"/>
            <a:ext cx="5971813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20 Animal Health Technicians employed</a:t>
            </a: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ZA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Deployed with state vet services</a:t>
            </a: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ZA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Assisting with FMD vaccinations in rural communities</a:t>
            </a:r>
          </a:p>
          <a:p>
            <a:pPr marL="209854" marR="0" lvl="1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Distributing tags to communal farmers to aid FMD vaccination roll out</a:t>
            </a: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209854" marR="0" lvl="1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F5C511E2-2FFF-A775-0B91-3047954A6714}"/>
              </a:ext>
            </a:extLst>
          </p:cNvPr>
          <p:cNvSpPr/>
          <p:nvPr/>
        </p:nvSpPr>
        <p:spPr>
          <a:xfrm>
            <a:off x="360841" y="4265692"/>
            <a:ext cx="5735159" cy="1292662"/>
          </a:xfrm>
          <a:prstGeom prst="roundRect">
            <a:avLst>
              <a:gd name="adj" fmla="val 8000"/>
            </a:avLst>
          </a:prstGeom>
          <a:solidFill>
            <a:srgbClr val="A02520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889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44">
            <a:extLst>
              <a:ext uri="{FF2B5EF4-FFF2-40B4-BE49-F238E27FC236}">
                <a16:creationId xmlns:a16="http://schemas.microsoft.com/office/drawing/2014/main" id="{9B06DD9E-317F-FFC1-34FC-213C96AC79F0}"/>
              </a:ext>
            </a:extLst>
          </p:cNvPr>
          <p:cNvSpPr txBox="1"/>
          <p:nvPr/>
        </p:nvSpPr>
        <p:spPr>
          <a:xfrm>
            <a:off x="762250" y="4461817"/>
            <a:ext cx="214703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FMD Vaccinations</a:t>
            </a: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D14632C9-BE09-BF1C-9CCE-9C3F5F14F426}"/>
              </a:ext>
            </a:extLst>
          </p:cNvPr>
          <p:cNvSpPr/>
          <p:nvPr/>
        </p:nvSpPr>
        <p:spPr>
          <a:xfrm>
            <a:off x="3360292" y="4717809"/>
            <a:ext cx="245669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184 997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34BB408C-4757-ED8A-C69A-CEC651E8F77B}"/>
              </a:ext>
            </a:extLst>
          </p:cNvPr>
          <p:cNvSpPr txBox="1"/>
          <p:nvPr/>
        </p:nvSpPr>
        <p:spPr>
          <a:xfrm>
            <a:off x="334323" y="5870765"/>
            <a:ext cx="491338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ZA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Free Mobile application to record FMD Vaccinations</a:t>
            </a:r>
            <a:endParaRPr kumimoji="0" lang="en-US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209854" marR="0" lvl="1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7C9448-46B6-133B-0A57-8CDDC44F0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DE9CE81-73CA-BDC5-6A85-1067682984B1}"/>
              </a:ext>
            </a:extLst>
          </p:cNvPr>
          <p:cNvCxnSpPr/>
          <p:nvPr/>
        </p:nvCxnSpPr>
        <p:spPr>
          <a:xfrm>
            <a:off x="0" y="1252677"/>
            <a:ext cx="12679680" cy="0"/>
          </a:xfrm>
          <a:prstGeom prst="line">
            <a:avLst/>
          </a:prstGeom>
          <a:ln w="28575">
            <a:solidFill>
              <a:srgbClr val="A12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logo with a red ribbon&#10;&#10;AI-generated content may be incorrect.">
            <a:extLst>
              <a:ext uri="{FF2B5EF4-FFF2-40B4-BE49-F238E27FC236}">
                <a16:creationId xmlns:a16="http://schemas.microsoft.com/office/drawing/2014/main" id="{78BDF14A-B83D-446F-8B55-6C09ED1D1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14" y="406204"/>
            <a:ext cx="1425036" cy="765893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C4BB6F48-7ABC-3369-80F4-04B87755307E}"/>
              </a:ext>
            </a:extLst>
          </p:cNvPr>
          <p:cNvSpPr txBox="1"/>
          <p:nvPr/>
        </p:nvSpPr>
        <p:spPr>
          <a:xfrm>
            <a:off x="406400" y="303359"/>
            <a:ext cx="13462000" cy="878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TAG DISTRIBUTION</a:t>
            </a:r>
          </a:p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Palatino Linotype" pitchFamily="34" charset="-122"/>
                <a:cs typeface="Palatino Linotype" pitchFamily="34" charset="-120"/>
              </a:rPr>
              <a:t>making traceability accessible to emerging farmers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26" name="Shape 6">
            <a:extLst>
              <a:ext uri="{FF2B5EF4-FFF2-40B4-BE49-F238E27FC236}">
                <a16:creationId xmlns:a16="http://schemas.microsoft.com/office/drawing/2014/main" id="{9645D8F6-20DE-DFAC-B278-F5A4F5C04FA0}"/>
              </a:ext>
            </a:extLst>
          </p:cNvPr>
          <p:cNvSpPr/>
          <p:nvPr/>
        </p:nvSpPr>
        <p:spPr>
          <a:xfrm>
            <a:off x="7641719" y="4639262"/>
            <a:ext cx="4400831" cy="2072033"/>
          </a:xfrm>
          <a:prstGeom prst="roundRect">
            <a:avLst>
              <a:gd name="adj" fmla="val 8000"/>
            </a:avLst>
          </a:prstGeom>
          <a:solidFill>
            <a:srgbClr val="A02520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889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44">
            <a:extLst>
              <a:ext uri="{FF2B5EF4-FFF2-40B4-BE49-F238E27FC236}">
                <a16:creationId xmlns:a16="http://schemas.microsoft.com/office/drawing/2014/main" id="{85FDA9D0-3B31-676E-674D-0CD7FFB022BA}"/>
              </a:ext>
            </a:extLst>
          </p:cNvPr>
          <p:cNvSpPr txBox="1"/>
          <p:nvPr/>
        </p:nvSpPr>
        <p:spPr>
          <a:xfrm>
            <a:off x="7749240" y="2928862"/>
            <a:ext cx="403633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Supporting </a:t>
            </a:r>
            <a:r>
              <a:rPr lang="en-ZA" sz="2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Record Keeping of </a:t>
            </a: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FMD Vaccination in Rural Communities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F2FB3C-26F1-E826-34F4-7B3BE2588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41" y="4641551"/>
            <a:ext cx="2844468" cy="21333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B99B9C-A254-D7D3-601E-DD169EDC5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4" y="1408873"/>
            <a:ext cx="4213594" cy="3160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534780-E70E-3021-7BF4-D86CC2D161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3" y="4641552"/>
            <a:ext cx="2146021" cy="21460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22BCD1-C56E-5B89-0626-401615D0B7E2}"/>
              </a:ext>
            </a:extLst>
          </p:cNvPr>
          <p:cNvSpPr txBox="1"/>
          <p:nvPr/>
        </p:nvSpPr>
        <p:spPr>
          <a:xfrm>
            <a:off x="7843793" y="1741684"/>
            <a:ext cx="3847232" cy="954107"/>
          </a:xfrm>
          <a:prstGeom prst="rect">
            <a:avLst/>
          </a:prstGeom>
          <a:solidFill>
            <a:srgbClr val="A1272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Industry Traceability Tags (ITT)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1" name="TextBox 44">
            <a:extLst>
              <a:ext uri="{FF2B5EF4-FFF2-40B4-BE49-F238E27FC236}">
                <a16:creationId xmlns:a16="http://schemas.microsoft.com/office/drawing/2014/main" id="{EB85CD1A-8E7D-B3A9-1C57-610803855853}"/>
              </a:ext>
            </a:extLst>
          </p:cNvPr>
          <p:cNvSpPr txBox="1"/>
          <p:nvPr/>
        </p:nvSpPr>
        <p:spPr>
          <a:xfrm>
            <a:off x="8551038" y="4828787"/>
            <a:ext cx="258218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Tags Distributed to date</a:t>
            </a: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BB246AA1-3EA3-4CE6-72BA-1A09AFCDEAD7}"/>
              </a:ext>
            </a:extLst>
          </p:cNvPr>
          <p:cNvSpPr/>
          <p:nvPr/>
        </p:nvSpPr>
        <p:spPr>
          <a:xfrm>
            <a:off x="8676533" y="5907642"/>
            <a:ext cx="245669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205 000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E46C13-C3FD-6F3C-1E34-3B4DB48A41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006" y="4639262"/>
            <a:ext cx="2097566" cy="21310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D5F55A-BBBE-CDEE-B70E-360E1E8E62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33" b="20540"/>
          <a:stretch>
            <a:fillRect/>
          </a:stretch>
        </p:blipFill>
        <p:spPr>
          <a:xfrm>
            <a:off x="4439446" y="1408873"/>
            <a:ext cx="2960126" cy="315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80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AE886-F38C-0DA1-AC3E-25E84F15E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o photo description available.">
            <a:extLst>
              <a:ext uri="{FF2B5EF4-FFF2-40B4-BE49-F238E27FC236}">
                <a16:creationId xmlns:a16="http://schemas.microsoft.com/office/drawing/2014/main" id="{C667B5A4-07C5-CF26-D1E7-70E8EF9731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118" r="10277" b="3471"/>
          <a:stretch>
            <a:fillRect/>
          </a:stretch>
        </p:blipFill>
        <p:spPr>
          <a:xfrm>
            <a:off x="406400" y="1551007"/>
            <a:ext cx="4931776" cy="530698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DBD14F-9C22-C449-6642-A725AE0DBBCC}"/>
              </a:ext>
            </a:extLst>
          </p:cNvPr>
          <p:cNvCxnSpPr/>
          <p:nvPr/>
        </p:nvCxnSpPr>
        <p:spPr>
          <a:xfrm>
            <a:off x="0" y="1252677"/>
            <a:ext cx="12679680" cy="0"/>
          </a:xfrm>
          <a:prstGeom prst="line">
            <a:avLst/>
          </a:prstGeom>
          <a:ln w="28575">
            <a:solidFill>
              <a:srgbClr val="A12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logo with a red ribbon&#10;&#10;AI-generated content may be incorrect.">
            <a:extLst>
              <a:ext uri="{FF2B5EF4-FFF2-40B4-BE49-F238E27FC236}">
                <a16:creationId xmlns:a16="http://schemas.microsoft.com/office/drawing/2014/main" id="{F3BA0BC8-AB42-8626-E5AB-4F9C105680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14" y="406204"/>
            <a:ext cx="1425036" cy="765893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17EED7D6-3BBE-273E-FD42-DAD50F099131}"/>
              </a:ext>
            </a:extLst>
          </p:cNvPr>
          <p:cNvSpPr txBox="1"/>
          <p:nvPr/>
        </p:nvSpPr>
        <p:spPr>
          <a:xfrm>
            <a:off x="406400" y="303359"/>
            <a:ext cx="13462000" cy="878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COMMUNITY DEVELOPMENT</a:t>
            </a:r>
          </a:p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Palatino Linotype" pitchFamily="34" charset="-122"/>
                <a:cs typeface="Palatino Linotype" pitchFamily="34" charset="-120"/>
              </a:rPr>
              <a:t>building farmer capability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585DF-4660-06B9-0239-012C8F39A40C}"/>
              </a:ext>
            </a:extLst>
          </p:cNvPr>
          <p:cNvSpPr txBox="1"/>
          <p:nvPr/>
        </p:nvSpPr>
        <p:spPr>
          <a:xfrm>
            <a:off x="5575784" y="1859892"/>
            <a:ext cx="6209816" cy="2532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Training Courses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Mentorship visits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Mobile Cattle Handling Interventions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  <a:p>
            <a:pPr marL="7175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Monthly Free Webinars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Calibri" panose="020F0502020204030204" pitchFamily="34" charset="0"/>
                <a:cs typeface="+mn-cs"/>
              </a:rPr>
              <a:t>Genetic Improvement – Bulls</a:t>
            </a:r>
          </a:p>
          <a:p>
            <a:pPr marL="7175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  <a:ea typeface="Calibri" panose="020F0502020204030204" pitchFamily="34" charset="0"/>
              </a:rPr>
              <a:t>Herd Restructuring - Cows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DB771F-8B15-2FC3-10F5-F2378861B8DC}"/>
              </a:ext>
            </a:extLst>
          </p:cNvPr>
          <p:cNvSpPr txBox="1"/>
          <p:nvPr/>
        </p:nvSpPr>
        <p:spPr>
          <a:xfrm>
            <a:off x="4583575" y="1467429"/>
            <a:ext cx="6913449" cy="369313"/>
          </a:xfrm>
          <a:prstGeom prst="rect">
            <a:avLst/>
          </a:prstGeom>
          <a:solidFill>
            <a:srgbClr val="A12722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         Uplifting communities through:</a:t>
            </a:r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F6532BBA-64E5-AE3F-AFA5-F7AF513E6706}"/>
              </a:ext>
            </a:extLst>
          </p:cNvPr>
          <p:cNvSpPr/>
          <p:nvPr/>
        </p:nvSpPr>
        <p:spPr>
          <a:xfrm>
            <a:off x="5761865" y="4871748"/>
            <a:ext cx="5735159" cy="1292662"/>
          </a:xfrm>
          <a:prstGeom prst="roundRect">
            <a:avLst>
              <a:gd name="adj" fmla="val 8000"/>
            </a:avLst>
          </a:prstGeom>
          <a:solidFill>
            <a:srgbClr val="A02520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12700" dist="889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44">
            <a:extLst>
              <a:ext uri="{FF2B5EF4-FFF2-40B4-BE49-F238E27FC236}">
                <a16:creationId xmlns:a16="http://schemas.microsoft.com/office/drawing/2014/main" id="{C81EA5D1-1087-68A4-983B-D86B791823B0}"/>
              </a:ext>
            </a:extLst>
          </p:cNvPr>
          <p:cNvSpPr txBox="1"/>
          <p:nvPr/>
        </p:nvSpPr>
        <p:spPr>
          <a:xfrm>
            <a:off x="6096000" y="5148747"/>
            <a:ext cx="51710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Delivering first 30 bulls in Eastern Cape on 13 October</a:t>
            </a:r>
          </a:p>
        </p:txBody>
      </p:sp>
    </p:spTree>
    <p:extLst>
      <p:ext uri="{BB962C8B-B14F-4D97-AF65-F5344CB8AC3E}">
        <p14:creationId xmlns:p14="http://schemas.microsoft.com/office/powerpoint/2010/main" val="104040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B8310-A12B-8696-7503-9CDFCC64A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E302F94-E370-FD00-DFAB-810162A71DD0}"/>
              </a:ext>
            </a:extLst>
          </p:cNvPr>
          <p:cNvCxnSpPr/>
          <p:nvPr/>
        </p:nvCxnSpPr>
        <p:spPr>
          <a:xfrm>
            <a:off x="0" y="1252677"/>
            <a:ext cx="12679680" cy="0"/>
          </a:xfrm>
          <a:prstGeom prst="line">
            <a:avLst/>
          </a:prstGeom>
          <a:ln w="28575">
            <a:solidFill>
              <a:srgbClr val="A127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logo with a red ribbon&#10;&#10;AI-generated content may be incorrect.">
            <a:extLst>
              <a:ext uri="{FF2B5EF4-FFF2-40B4-BE49-F238E27FC236}">
                <a16:creationId xmlns:a16="http://schemas.microsoft.com/office/drawing/2014/main" id="{EA1C9D8A-2243-5F03-82CD-17BA6D58B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514" y="406204"/>
            <a:ext cx="1425036" cy="765893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9E92F1A3-D77E-8E43-4A07-CC1AAE9C5344}"/>
              </a:ext>
            </a:extLst>
          </p:cNvPr>
          <p:cNvSpPr txBox="1"/>
          <p:nvPr/>
        </p:nvSpPr>
        <p:spPr>
          <a:xfrm>
            <a:off x="406400" y="303359"/>
            <a:ext cx="13462000" cy="878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1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DIGITAL INCLUSION</a:t>
            </a:r>
          </a:p>
          <a:p>
            <a:pPr marL="0" marR="0" lvl="0" indent="0" algn="l" defTabSz="609630" rtl="0" eaLnBrk="1" fontAlgn="auto" latinLnBrk="0" hangingPunct="1">
              <a:lnSpc>
                <a:spcPts val="34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Palatino Linotype" pitchFamily="34" charset="-122"/>
                <a:cs typeface="Palatino Linotype" pitchFamily="34" charset="-120"/>
              </a:rPr>
              <a:t>making traceability accessible to emerging farmers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9F09B4-CAA1-87D2-C56D-C6F760044FC5}"/>
              </a:ext>
            </a:extLst>
          </p:cNvPr>
          <p:cNvGrpSpPr/>
          <p:nvPr/>
        </p:nvGrpSpPr>
        <p:grpSpPr>
          <a:xfrm>
            <a:off x="6339840" y="2174531"/>
            <a:ext cx="6456610" cy="4338277"/>
            <a:chOff x="5859593" y="1333315"/>
            <a:chExt cx="6748074" cy="4986462"/>
          </a:xfrm>
        </p:grpSpPr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FC456DF6-84F9-F997-4679-E2958DE8183F}"/>
                </a:ext>
              </a:extLst>
            </p:cNvPr>
            <p:cNvSpPr/>
            <p:nvPr/>
          </p:nvSpPr>
          <p:spPr>
            <a:xfrm rot="9696353">
              <a:off x="5859593" y="2445705"/>
              <a:ext cx="6748074" cy="1321141"/>
            </a:xfrm>
            <a:prstGeom prst="parallelogram">
              <a:avLst>
                <a:gd name="adj" fmla="val 32495"/>
              </a:avLst>
            </a:prstGeom>
            <a:solidFill>
              <a:srgbClr val="A424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Z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6C6AEF2-DB97-B98E-BA8F-1419DE12CDDD}"/>
                </a:ext>
              </a:extLst>
            </p:cNvPr>
            <p:cNvGrpSpPr/>
            <p:nvPr/>
          </p:nvGrpSpPr>
          <p:grpSpPr>
            <a:xfrm>
              <a:off x="5868365" y="1333315"/>
              <a:ext cx="6323635" cy="4986462"/>
              <a:chOff x="5868365" y="1333315"/>
              <a:chExt cx="6323635" cy="4986462"/>
            </a:xfrm>
          </p:grpSpPr>
          <p:sp>
            <p:nvSpPr>
              <p:cNvPr id="14" name="Parallelogram 13">
                <a:extLst>
                  <a:ext uri="{FF2B5EF4-FFF2-40B4-BE49-F238E27FC236}">
                    <a16:creationId xmlns:a16="http://schemas.microsoft.com/office/drawing/2014/main" id="{2BA99BF2-6559-69EF-8A76-4D2E55D8F1DF}"/>
                  </a:ext>
                </a:extLst>
              </p:cNvPr>
              <p:cNvSpPr/>
              <p:nvPr/>
            </p:nvSpPr>
            <p:spPr>
              <a:xfrm rot="10800000">
                <a:off x="5868365" y="1333315"/>
                <a:ext cx="6323635" cy="949267"/>
              </a:xfrm>
              <a:prstGeom prst="parallelogram">
                <a:avLst>
                  <a:gd name="adj" fmla="val 0"/>
                </a:avLst>
              </a:prstGeom>
              <a:solidFill>
                <a:srgbClr val="A424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ZA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0C4F42A9-A940-926E-FAEC-22D4700AAA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" t="29475" r="2758" b="12352"/>
              <a:stretch>
                <a:fillRect/>
              </a:stretch>
            </p:blipFill>
            <p:spPr>
              <a:xfrm>
                <a:off x="5868365" y="2018824"/>
                <a:ext cx="3283960" cy="4300953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38756F5-2F0F-5232-6482-BEAD7AAA43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103" t="29512" r="20941" b="13854"/>
              <a:stretch>
                <a:fillRect/>
              </a:stretch>
            </p:blipFill>
            <p:spPr>
              <a:xfrm>
                <a:off x="8788697" y="2010585"/>
                <a:ext cx="1987333" cy="4210397"/>
              </a:xfrm>
              <a:prstGeom prst="roundRect">
                <a:avLst>
                  <a:gd name="adj" fmla="val 7356"/>
                </a:avLst>
              </a:prstGeom>
            </p:spPr>
          </p:pic>
        </p:grpSp>
      </p:grpSp>
      <p:pic>
        <p:nvPicPr>
          <p:cNvPr id="18" name="Picture 17" descr="The app store model is facing a rebellion | by Enrique Dans | Enrique Dans  | Medium">
            <a:extLst>
              <a:ext uri="{FF2B5EF4-FFF2-40B4-BE49-F238E27FC236}">
                <a16:creationId xmlns:a16="http://schemas.microsoft.com/office/drawing/2014/main" id="{C798C3D2-D05C-8EFE-0B2D-56A4BE5810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0084"/>
          <a:stretch>
            <a:fillRect/>
          </a:stretch>
        </p:blipFill>
        <p:spPr>
          <a:xfrm>
            <a:off x="406400" y="5663728"/>
            <a:ext cx="2407612" cy="744761"/>
          </a:xfrm>
          <a:prstGeom prst="rect">
            <a:avLst/>
          </a:prstGeom>
        </p:spPr>
      </p:pic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456EB2D1-811D-D8AB-51AC-4338CC7EE6AB}"/>
              </a:ext>
            </a:extLst>
          </p:cNvPr>
          <p:cNvSpPr txBox="1">
            <a:spLocks/>
          </p:cNvSpPr>
          <p:nvPr/>
        </p:nvSpPr>
        <p:spPr>
          <a:xfrm>
            <a:off x="406400" y="3517881"/>
            <a:ext cx="6034477" cy="744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맑은 고딕" panose="020B0503020000020004" pitchFamily="34" charset="-127"/>
                <a:cs typeface="+mn-cs"/>
              </a:rPr>
              <a:t>FREE RMIS APPLICATION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52064970-137E-5090-7D29-E66711BB3B71}"/>
              </a:ext>
            </a:extLst>
          </p:cNvPr>
          <p:cNvSpPr txBox="1"/>
          <p:nvPr/>
        </p:nvSpPr>
        <p:spPr>
          <a:xfrm>
            <a:off x="243954" y="4218921"/>
            <a:ext cx="6359368" cy="1295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86418" marR="0" lvl="1" indent="-342900" algn="l" defTabSz="609630" rtl="0" eaLnBrk="1" fontAlgn="auto" latinLnBrk="0" hangingPunct="1">
              <a:lnSpc>
                <a:spcPts val="25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Send, Receive &amp; manage animal movements</a:t>
            </a:r>
            <a:endParaRPr kumimoji="0" lang="en-US" sz="1000" b="0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586418" marR="0" lvl="1" indent="-342900" algn="l" defTabSz="609630" rtl="0" eaLnBrk="1" fontAlgn="auto" latinLnBrk="0" hangingPunct="1">
              <a:lnSpc>
                <a:spcPts val="25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Capture FMD Vaccination</a:t>
            </a:r>
          </a:p>
          <a:p>
            <a:pPr marL="586418" marR="0" lvl="1" indent="-342900" algn="l" defTabSz="609630" rtl="0" eaLnBrk="1" fontAlgn="auto" latinLnBrk="0" hangingPunct="1">
              <a:lnSpc>
                <a:spcPts val="25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1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Access industry statistics and dashboards</a:t>
            </a:r>
          </a:p>
          <a:p>
            <a:pPr marL="586418" marR="0" lvl="1" indent="-342900" algn="l" defTabSz="609630" rtl="0" eaLnBrk="1" fontAlgn="auto" latinLnBrk="0" hangingPunct="1">
              <a:lnSpc>
                <a:spcPts val="25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16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DA06B364-AFDB-4D40-213E-895E562F3DC2}"/>
              </a:ext>
            </a:extLst>
          </p:cNvPr>
          <p:cNvSpPr txBox="1"/>
          <p:nvPr/>
        </p:nvSpPr>
        <p:spPr>
          <a:xfrm>
            <a:off x="326073" y="1589147"/>
            <a:ext cx="1014901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Identification of Production Units - </a:t>
            </a:r>
            <a:r>
              <a:rPr kumimoji="0" lang="en-US" sz="1800" b="1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 GLN: Global Location Number</a:t>
            </a: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No cost to register GLN</a:t>
            </a:r>
          </a:p>
          <a:p>
            <a:pPr marL="209854" marR="0" lvl="1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138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Century Gothic Paneuropean"/>
              <a:cs typeface="Century Gothic Paneuropean"/>
              <a:sym typeface="Century Gothic Paneuropean"/>
            </a:endParaRPr>
          </a:p>
          <a:p>
            <a:pPr marL="495604" marR="0" lvl="1" indent="-28575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1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"/>
                <a:cs typeface="Century Gothic Paneuropean"/>
                <a:sym typeface="Century Gothic Paneuropean"/>
              </a:rPr>
              <a:t>Geo-fencing | biosecurity zone</a:t>
            </a:r>
          </a:p>
        </p:txBody>
      </p:sp>
      <p:pic>
        <p:nvPicPr>
          <p:cNvPr id="28" name="Picture 27" descr="The app store model is facing a rebellion | by Enrique Dans | Enrique Dans  | Medium">
            <a:extLst>
              <a:ext uri="{FF2B5EF4-FFF2-40B4-BE49-F238E27FC236}">
                <a16:creationId xmlns:a16="http://schemas.microsoft.com/office/drawing/2014/main" id="{F9236CCD-9665-A6BE-2B43-227FE69126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0000"/>
          <a:stretch>
            <a:fillRect/>
          </a:stretch>
        </p:blipFill>
        <p:spPr>
          <a:xfrm>
            <a:off x="2942627" y="5639588"/>
            <a:ext cx="2407612" cy="74602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411100B-493B-F4DB-C9DA-185B6AEAE3A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77481" b="8816"/>
          <a:stretch>
            <a:fillRect/>
          </a:stretch>
        </p:blipFill>
        <p:spPr>
          <a:xfrm>
            <a:off x="9563142" y="1434351"/>
            <a:ext cx="2479408" cy="5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2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3538-5D56-2D1B-0C6E-405BD02D6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7C09FEE-7897-1B72-0114-0F55E990EA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5CEF91-574B-26BA-3028-F16C08D94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72" y="182268"/>
            <a:ext cx="11346425" cy="649346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7C75ED8-67A3-1FAD-9A09-250AD7BE85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121BB0-992F-DD65-6D1E-4B2C4929D0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3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32222" y="-1296118"/>
            <a:ext cx="9356447" cy="3181192"/>
          </a:xfrm>
          <a:custGeom>
            <a:avLst/>
            <a:gdLst/>
            <a:ahLst/>
            <a:cxnLst/>
            <a:rect l="l" t="t" r="r" b="b"/>
            <a:pathLst>
              <a:path w="14034670" h="4771788">
                <a:moveTo>
                  <a:pt x="0" y="0"/>
                </a:moveTo>
                <a:lnTo>
                  <a:pt x="14034670" y="0"/>
                </a:lnTo>
                <a:lnTo>
                  <a:pt x="14034670" y="4771788"/>
                </a:lnTo>
                <a:lnTo>
                  <a:pt x="0" y="47717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91639" y="2879827"/>
            <a:ext cx="6743743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6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1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Century Gothic Paneuropean Bold"/>
                <a:cs typeface="Century Gothic Paneuropean Bold"/>
                <a:sym typeface="Century Gothic Paneuropean Bold"/>
              </a:rPr>
              <a:t>THANK YOU </a:t>
            </a:r>
          </a:p>
        </p:txBody>
      </p:sp>
      <p:pic>
        <p:nvPicPr>
          <p:cNvPr id="8" name="Picture 7" descr="A person touching a cow's head&#10;&#10;AI-generated content may be incorrect.">
            <a:extLst>
              <a:ext uri="{FF2B5EF4-FFF2-40B4-BE49-F238E27FC236}">
                <a16:creationId xmlns:a16="http://schemas.microsoft.com/office/drawing/2014/main" id="{2EC389EF-B565-4975-7FB7-BE7D495F9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3D71DA4-DF59-1B7B-04DF-7E05C02DB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00"/>
          <a:stretch>
            <a:fillRect/>
          </a:stretch>
        </p:blipFill>
        <p:spPr>
          <a:xfrm>
            <a:off x="1205527" y="-495879"/>
            <a:ext cx="4761905" cy="3014293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965B5A69-0D53-529B-C9FD-4C813E5651F3}"/>
              </a:ext>
            </a:extLst>
          </p:cNvPr>
          <p:cNvSpPr txBox="1"/>
          <p:nvPr/>
        </p:nvSpPr>
        <p:spPr>
          <a:xfrm>
            <a:off x="2225524" y="3990852"/>
            <a:ext cx="3465432" cy="43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5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1" b="0" i="0" u="none" strike="noStrike" kern="1200" cap="none" spc="61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www.rmis.co.za</a:t>
            </a:r>
          </a:p>
        </p:txBody>
      </p:sp>
      <p:pic>
        <p:nvPicPr>
          <p:cNvPr id="14" name="Picture 13" descr="A logo with a person in the middle&#10;&#10;AI-generated content may be incorrect.">
            <a:extLst>
              <a:ext uri="{FF2B5EF4-FFF2-40B4-BE49-F238E27FC236}">
                <a16:creationId xmlns:a16="http://schemas.microsoft.com/office/drawing/2014/main" id="{AC652F54-A1AC-6265-98D2-7CF9360E4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479" y="4806265"/>
            <a:ext cx="3994923" cy="21455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F665540F6C6B4787AE14B0CDFDB807" ma:contentTypeVersion="16" ma:contentTypeDescription="Create a new document." ma:contentTypeScope="" ma:versionID="73ed80a78f7d7931fce402c404a60991">
  <xsd:schema xmlns:xsd="http://www.w3.org/2001/XMLSchema" xmlns:xs="http://www.w3.org/2001/XMLSchema" xmlns:p="http://schemas.microsoft.com/office/2006/metadata/properties" xmlns:ns2="2ad364dd-455f-42f4-b98d-b540d6cbe44d" xmlns:ns3="f11cfd0f-d3f9-428d-80f6-704bb55c27c0" targetNamespace="http://schemas.microsoft.com/office/2006/metadata/properties" ma:root="true" ma:fieldsID="b327719e35eae3cb57a0adaad4f36d2d" ns2:_="" ns3:_="">
    <xsd:import namespace="2ad364dd-455f-42f4-b98d-b540d6cbe44d"/>
    <xsd:import namespace="f11cfd0f-d3f9-428d-80f6-704bb55c27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364dd-455f-42f4-b98d-b540d6cbe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23b7f5c1-d2c3-405c-89b9-51b456026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cfd0f-d3f9-428d-80f6-704bb55c27c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8bbb38d-8404-4348-8c49-54e704620a7a}" ma:internalName="TaxCatchAll" ma:showField="CatchAllData" ma:web="f11cfd0f-d3f9-428d-80f6-704bb55c27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d364dd-455f-42f4-b98d-b540d6cbe44d">
      <Terms xmlns="http://schemas.microsoft.com/office/infopath/2007/PartnerControls"/>
    </lcf76f155ced4ddcb4097134ff3c332f>
    <TaxCatchAll xmlns="f11cfd0f-d3f9-428d-80f6-704bb55c27c0" xsi:nil="true"/>
  </documentManagement>
</p:properties>
</file>

<file path=customXml/itemProps1.xml><?xml version="1.0" encoding="utf-8"?>
<ds:datastoreItem xmlns:ds="http://schemas.openxmlformats.org/officeDocument/2006/customXml" ds:itemID="{70A17FFB-502E-489D-8497-E20082D33474}"/>
</file>

<file path=customXml/itemProps2.xml><?xml version="1.0" encoding="utf-8"?>
<ds:datastoreItem xmlns:ds="http://schemas.openxmlformats.org/officeDocument/2006/customXml" ds:itemID="{208917C6-4F12-413E-A8FA-F7E0CAFF9BE8}"/>
</file>

<file path=customXml/itemProps3.xml><?xml version="1.0" encoding="utf-8"?>
<ds:datastoreItem xmlns:ds="http://schemas.openxmlformats.org/officeDocument/2006/customXml" ds:itemID="{EAEBF7A0-14EC-4051-B429-4F7030ECAA01}"/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199</Words>
  <Application>Microsoft Macintosh PowerPoint</Application>
  <PresentationFormat>Widescreen</PresentationFormat>
  <Paragraphs>54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Century Gothic</vt:lpstr>
      <vt:lpstr>Century Gothic Paneuropean</vt:lpstr>
      <vt:lpstr>Century Gothic Paneuropean Bold</vt:lpstr>
      <vt:lpstr>Gordita Bold</vt:lpstr>
      <vt:lpstr>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Corlia Oberholzer</dc:creator>
  <cp:lastModifiedBy>Corlia Oberholzer</cp:lastModifiedBy>
  <cp:revision>1</cp:revision>
  <dcterms:created xsi:type="dcterms:W3CDTF">2026-10-07T08:49:36Z</dcterms:created>
  <dcterms:modified xsi:type="dcterms:W3CDTF">2026-10-07T09:41:29Z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0x01010085F665540F6C6B4787AE14B0CDFDB807</vt:lpwstr>
  </property>
</Properties>
</file>