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embeddedFontLst>
    <p:embeddedFont>
      <p:font typeface="Inter"/>
      <p:bold r:id="rId18"/>
    </p:embeddedFont>
    <p:embeddedFont>
      <p:font typeface="Plus Jakarta Sans"/>
      <p:bold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4"/>
  </p:normalViewPr>
  <p:slideViewPr>
    <p:cSldViewPr snapToGrid="0" snapToObjects="1">
      <p:cViewPr varScale="1">
        <p:scale>
          <a:sx n="104" d="100"/>
          <a:sy n="104" d="100"/>
        </p:scale>
        <p:origin x="232" y="6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38200" y="4785270"/>
            <a:ext cx="533400" cy="381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38200" y="1958429"/>
            <a:ext cx="2699457" cy="173124"/>
          </a:xfrm>
          <a:prstGeom prst="rect">
            <a:avLst/>
          </a:prstGeom>
          <a:solidFill>
            <a:schemeClr val="tx1"/>
          </a:solidFill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 dirty="0">
                <a:solidFill>
                  <a:srgbClr val="92D050"/>
                </a:solidFill>
                <a:latin typeface="Plus Jakarta Sans"/>
              </a:rPr>
              <a:t>GIBS EXECUTIVE KEYNOTE • JOHANNESBURG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2329904"/>
            <a:ext cx="9701212" cy="1182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657"/>
              </a:lnSpc>
            </a:pPr>
            <a:r>
              <a:rPr sz="4050" b="1" i="0" u="none">
                <a:solidFill>
                  <a:srgbClr val="F8FAFC"/>
                </a:solidFill>
                <a:latin typeface="Plus Jakarta Sans"/>
              </a:rPr>
              <a:t>The Geography of Capital: Place-Based Urban Regeneration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741390"/>
            <a:ext cx="7334250" cy="586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 dirty="0">
                <a:solidFill>
                  <a:srgbClr val="92D050"/>
                </a:solidFill>
                <a:latin typeface="Inter"/>
              </a:rPr>
              <a:t>Breaking the spend trap through concentrated capital, municipal co-governance, and precinct stewardship.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76400" y="4709070"/>
            <a:ext cx="3249864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 dirty="0">
                <a:solidFill>
                  <a:srgbClr val="92D050"/>
                </a:solidFill>
                <a:latin typeface="Inter"/>
              </a:rPr>
              <a:t>From Marshalltown to Gandhi Square and Rosebank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1504950"/>
            <a:ext cx="10668000" cy="4819650"/>
          </a:xfrm>
          <a:prstGeom prst="roundRect">
            <a:avLst>
              <a:gd name="adj" fmla="val 3162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Inter"/>
              </a:rPr>
              <a:t>MACRO SOCIAL SPEND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771525"/>
            <a:ext cx="3822521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 dirty="0">
                <a:solidFill>
                  <a:srgbClr val="92D050"/>
                </a:solidFill>
                <a:latin typeface="Plus Jakarta Sans"/>
              </a:rPr>
              <a:t>The Capital Spend Paradox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86262" y="3000375"/>
            <a:ext cx="4274343" cy="914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sz="7200" b="1" i="0" u="none">
                <a:solidFill>
                  <a:srgbClr val="0F172A"/>
                </a:solidFill>
                <a:latin typeface="Plus Jakarta Sans"/>
              </a:rPr>
              <a:t>R120B+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19475" y="4067175"/>
            <a:ext cx="4535216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 dirty="0">
                <a:latin typeface="Inter"/>
              </a:rPr>
              <a:t>Corporate Social &amp; SED Spend Over the Past Decade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47875" y="4429125"/>
            <a:ext cx="809625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 dirty="0">
                <a:latin typeface="Inter"/>
              </a:rPr>
              <a:t>R11B–R13B deployed annually into upliftment, yet spatial fragmentation endures across metropolitan commercial corridors.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919412"/>
            <a:ext cx="3403550" cy="2066925"/>
          </a:xfrm>
          <a:prstGeom prst="roundRect">
            <a:avLst>
              <a:gd name="adj" fmla="val 7373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94150" y="2919412"/>
            <a:ext cx="3403550" cy="2066925"/>
          </a:xfrm>
          <a:prstGeom prst="roundRect">
            <a:avLst>
              <a:gd name="adj" fmla="val 7373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26300" y="2919412"/>
            <a:ext cx="3403550" cy="2066925"/>
          </a:xfrm>
          <a:prstGeom prst="roundRect">
            <a:avLst>
              <a:gd name="adj" fmla="val 7373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Inter"/>
              </a:rPr>
              <a:t>URBAN REALITY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771525"/>
            <a:ext cx="3889783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 dirty="0">
                <a:solidFill>
                  <a:srgbClr val="92D050"/>
                </a:solidFill>
                <a:latin typeface="Plus Jakarta Sans"/>
              </a:rPr>
              <a:t>The Cost of Spatial Division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6325" y="3271837"/>
            <a:ext cx="3468625" cy="533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DC2626"/>
                </a:solidFill>
                <a:latin typeface="Plus Jakarta Sans"/>
              </a:rPr>
              <a:t>35%–40%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6325" y="3919537"/>
            <a:ext cx="3642056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Spatial Poverty Tax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6325" y="4233862"/>
            <a:ext cx="28701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Inter"/>
              </a:rPr>
              <a:t>Commuter income consumed by fragmented transit networks.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8475" y="3271837"/>
            <a:ext cx="3468625" cy="533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D97706"/>
                </a:solidFill>
                <a:latin typeface="Plus Jakarta Sans"/>
              </a:rPr>
              <a:t>1,000s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8475" y="3919537"/>
            <a:ext cx="3642056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Vulnerable Traders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8475" y="4233862"/>
            <a:ext cx="28701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Inter"/>
              </a:rPr>
              <a:t>Operating on unmanaged curbs without basic services.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0625" y="3271837"/>
            <a:ext cx="3468625" cy="533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0F172A"/>
                </a:solidFill>
                <a:latin typeface="Plus Jakarta Sans"/>
              </a:rPr>
              <a:t>4m Walls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0625" y="3919537"/>
            <a:ext cx="3642056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Defensive Enclaves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0625" y="4233862"/>
            <a:ext cx="28701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Inter"/>
              </a:rPr>
              <a:t>Corporate retreats behind barriers as streets deteriorate.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581275"/>
            <a:ext cx="5181600" cy="2705100"/>
          </a:xfrm>
          <a:prstGeom prst="roundRect">
            <a:avLst>
              <a:gd name="adj" fmla="val 5633"/>
            </a:avLst>
          </a:prstGeom>
          <a:solidFill>
            <a:srgbClr val="92D050"/>
          </a:solidFill>
          <a:ln w="9525">
            <a:solidFill>
              <a:srgbClr val="FEE2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2481262"/>
            <a:ext cx="5181600" cy="2905125"/>
          </a:xfrm>
          <a:prstGeom prst="roundRect">
            <a:avLst>
              <a:gd name="adj" fmla="val 5245"/>
            </a:avLst>
          </a:prstGeom>
          <a:solidFill>
            <a:srgbClr val="92D050"/>
          </a:solidFill>
          <a:ln w="9525">
            <a:solidFill>
              <a:srgbClr val="DCFC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425" y="2952750"/>
            <a:ext cx="228600" cy="2286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825" y="2852737"/>
            <a:ext cx="228600" cy="228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Inter"/>
              </a:rPr>
              <a:t>ROOT CAUSE 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771525"/>
            <a:ext cx="3500510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 dirty="0">
                <a:solidFill>
                  <a:srgbClr val="92D050"/>
                </a:solidFill>
                <a:latin typeface="Plus Jakarta Sans"/>
              </a:rPr>
              <a:t>Breaking the Spend Trap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425" y="3352800"/>
            <a:ext cx="559593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"Misting capital into the wind"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00825" y="3252787"/>
            <a:ext cx="55911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Concentrated Geographic Stewardship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57325" y="2933700"/>
            <a:ext cx="2037754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991B1B"/>
                </a:solidFill>
                <a:latin typeface="Plus Jakarta Sans"/>
              </a:rPr>
              <a:t>Spatial Dilution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4425" y="3705225"/>
            <a:ext cx="4572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Isolated:</a:t>
            </a:r>
            <a:r>
              <a:rPr sz="1350" b="0" i="0" u="none">
                <a:solidFill>
                  <a:srgbClr val="64748B"/>
                </a:solidFill>
                <a:latin typeface="Inter"/>
              </a:rPr>
              <a:t> Fifty disconnected bursaries scattered nationally.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4425" y="4219575"/>
            <a:ext cx="559593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Episodic:</a:t>
            </a:r>
            <a:r>
              <a:rPr sz="1350" b="0" i="0" u="none">
                <a:solidFill>
                  <a:srgbClr val="64748B"/>
                </a:solidFill>
                <a:latin typeface="Inter"/>
              </a:rPr>
              <a:t> Ad-hoc handovers tied to single-day events.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4425" y="4533900"/>
            <a:ext cx="4572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Zero Anchor:</a:t>
            </a:r>
            <a:r>
              <a:rPr sz="1350" b="0" i="0" u="none">
                <a:solidFill>
                  <a:srgbClr val="64748B"/>
                </a:solidFill>
                <a:latin typeface="Inter"/>
              </a:rPr>
              <a:t> No collective resilience when funding stops.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43725" y="2833687"/>
            <a:ext cx="2737842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66534"/>
                </a:solidFill>
                <a:latin typeface="Plus Jakarta Sans"/>
              </a:rPr>
              <a:t>Place-Based Impact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00825" y="3605212"/>
            <a:ext cx="4572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Geographic Footprint:</a:t>
            </a:r>
            <a:r>
              <a:rPr sz="1350" b="0" i="0" u="none">
                <a:solidFill>
                  <a:srgbClr val="64748B"/>
                </a:solidFill>
                <a:latin typeface="Inter"/>
              </a:rPr>
              <a:t> Capital focused on defined precincts.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00825" y="4119562"/>
            <a:ext cx="4572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Co-Governance:</a:t>
            </a:r>
            <a:r>
              <a:rPr sz="1350" b="0" i="0" u="none">
                <a:solidFill>
                  <a:srgbClr val="64748B"/>
                </a:solidFill>
                <a:latin typeface="Inter"/>
              </a:rPr>
              <a:t> Direct alignment with local government.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00825" y="4633912"/>
            <a:ext cx="4572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Sustained Assets:</a:t>
            </a:r>
            <a:r>
              <a:rPr sz="1350" b="0" i="0" u="none">
                <a:solidFill>
                  <a:srgbClr val="64748B"/>
                </a:solidFill>
                <a:latin typeface="Inter"/>
              </a:rPr>
              <a:t> Daily physical maintenance and safety.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616547"/>
            <a:ext cx="10668000" cy="1196280"/>
          </a:xfrm>
          <a:prstGeom prst="roundRect">
            <a:avLst>
              <a:gd name="adj" fmla="val 12739"/>
            </a:avLst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4041427"/>
            <a:ext cx="3429000" cy="1171575"/>
          </a:xfrm>
          <a:prstGeom prst="roundRect">
            <a:avLst>
              <a:gd name="adj" fmla="val 9756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81500" y="4041427"/>
            <a:ext cx="3429000" cy="1171575"/>
          </a:xfrm>
          <a:prstGeom prst="roundRect">
            <a:avLst>
              <a:gd name="adj" fmla="val 9756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01000" y="4041427"/>
            <a:ext cx="3429000" cy="1171575"/>
          </a:xfrm>
          <a:prstGeom prst="roundRect">
            <a:avLst>
              <a:gd name="adj" fmla="val 9756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Inter"/>
              </a:rPr>
              <a:t>RISK MITIGATION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771525"/>
            <a:ext cx="5659498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 dirty="0">
                <a:solidFill>
                  <a:srgbClr val="92D050"/>
                </a:solidFill>
                <a:latin typeface="Plus Jakarta Sans"/>
              </a:rPr>
              <a:t>The Street Is an Extension of Your Asset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921347"/>
            <a:ext cx="10001250" cy="586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1" i="0" u="none">
                <a:solidFill>
                  <a:srgbClr val="F8FAFC"/>
                </a:solidFill>
                <a:latin typeface="Inter"/>
              </a:rPr>
              <a:t>"The tenant, the shopper, the office worker, and the client do not experience a building in isolation. They experience the precinct."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0125" y="4279552"/>
            <a:ext cx="387548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300m Commuter Walk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0125" y="4574827"/>
            <a:ext cx="3048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Inter"/>
              </a:rPr>
              <a:t>Fear of muggings compromises pristine corporate lobbies.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9625" y="4279552"/>
            <a:ext cx="387548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Broken Curbs &amp; Darkness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9625" y="4574827"/>
            <a:ext cx="3048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Inter"/>
              </a:rPr>
              <a:t>Dark streets accelerate property valuation declines.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39125" y="4279552"/>
            <a:ext cx="387548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Commercial Vacancies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39125" y="4574827"/>
            <a:ext cx="3048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Inter"/>
              </a:rPr>
              <a:t>Decaying public infrastructure erodes enterprise value.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743200"/>
            <a:ext cx="10668000" cy="2343150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467081"/>
              </p:ext>
            </p:extLst>
          </p:nvPr>
        </p:nvGraphicFramePr>
        <p:xfrm>
          <a:off x="762000" y="2743200"/>
          <a:ext cx="10668000" cy="234315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5787">
                <a:tc>
                  <a:txBody>
                    <a:bodyPr/>
                    <a:lstStyle/>
                    <a:p>
                      <a:pPr algn="l"/>
                      <a:r>
                        <a:rPr sz="1350" b="1" i="0" u="none" dirty="0">
                          <a:solidFill>
                            <a:schemeClr val="tx1"/>
                          </a:solidFill>
                          <a:latin typeface="Inter"/>
                        </a:rPr>
                        <a:t>Operational Dimension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 dirty="0">
                          <a:solidFill>
                            <a:schemeClr val="tx1"/>
                          </a:solidFill>
                          <a:latin typeface="Inter"/>
                        </a:rPr>
                        <a:t>Traditional CSI / ESG Model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 dirty="0">
                          <a:solidFill>
                            <a:schemeClr val="tx1"/>
                          </a:solidFill>
                          <a:latin typeface="Inter"/>
                        </a:rPr>
                        <a:t>Place-Based Precinct Model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787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F172A"/>
                          </a:solidFill>
                          <a:latin typeface="Inter"/>
                        </a:rPr>
                        <a:t>Primary Metric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Isolated spend inputs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 dirty="0">
                          <a:solidFill>
                            <a:srgbClr val="0F172A"/>
                          </a:solidFill>
                          <a:latin typeface="Inter"/>
                        </a:rPr>
                        <a:t>Measurable footfall and safety uptime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787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F172A"/>
                          </a:solidFill>
                          <a:latin typeface="Inter"/>
                        </a:rPr>
                        <a:t>Capital Horizon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12-month compliance cycle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 dirty="0">
                          <a:solidFill>
                            <a:srgbClr val="0F172A"/>
                          </a:solidFill>
                          <a:latin typeface="Inter"/>
                        </a:rPr>
                        <a:t>Multi-year pooled co-investment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789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F172A"/>
                          </a:solidFill>
                          <a:latin typeface="Inter"/>
                        </a:rPr>
                        <a:t>Spatial Strategy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Fortified corporate enclaves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 dirty="0">
                          <a:solidFill>
                            <a:srgbClr val="0F172A"/>
                          </a:solidFill>
                          <a:latin typeface="Inter"/>
                        </a:rPr>
                        <a:t>Stewarded public commons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Inter"/>
              </a:rPr>
              <a:t>STRATEGIC ALIGNMENT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771525"/>
            <a:ext cx="5052409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 dirty="0">
                <a:solidFill>
                  <a:srgbClr val="92D050"/>
                </a:solidFill>
                <a:latin typeface="Plus Jakarta Sans"/>
              </a:rPr>
              <a:t>Corporate Silos vs. Place-Based ROI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3062287"/>
            <a:ext cx="2495550" cy="1743075"/>
          </a:xfrm>
          <a:prstGeom prst="roundRect">
            <a:avLst>
              <a:gd name="adj" fmla="val 8743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86150" y="3062287"/>
            <a:ext cx="2495550" cy="1743075"/>
          </a:xfrm>
          <a:prstGeom prst="roundRect">
            <a:avLst>
              <a:gd name="adj" fmla="val 8743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10300" y="2952750"/>
            <a:ext cx="2495550" cy="1962150"/>
          </a:xfrm>
          <a:prstGeom prst="roundRect">
            <a:avLst>
              <a:gd name="adj" fmla="val 7766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34450" y="2962275"/>
            <a:ext cx="2495550" cy="1943100"/>
          </a:xfrm>
          <a:prstGeom prst="roundRect">
            <a:avLst>
              <a:gd name="adj" fmla="val 7843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5" y="3376612"/>
            <a:ext cx="171450" cy="2667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4275" y="3376612"/>
            <a:ext cx="333375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8425" y="3267075"/>
            <a:ext cx="200025" cy="2667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2575" y="3276600"/>
            <a:ext cx="333375" cy="266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Inter"/>
              </a:rPr>
              <a:t>IMPACT FRAMEWORK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771525"/>
            <a:ext cx="3878369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 dirty="0">
                <a:solidFill>
                  <a:srgbClr val="92D050"/>
                </a:solidFill>
                <a:latin typeface="Plus Jakarta Sans"/>
              </a:rPr>
              <a:t>Measuring Precinct Vitality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0125" y="3795712"/>
            <a:ext cx="2650331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Safe Corridor Footfall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0125" y="4090987"/>
            <a:ext cx="21145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Inter"/>
              </a:rPr>
              <a:t>Rising commuter pedestrian traffic daily.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24275" y="3795712"/>
            <a:ext cx="2650331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Micro-Retail Turnover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24275" y="4090987"/>
            <a:ext cx="21145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Inter"/>
              </a:rPr>
              <a:t>Stabilizing revenue for informal vendors.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8425" y="3686175"/>
            <a:ext cx="2220277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Public Infrastructure Uptime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8425" y="4200525"/>
            <a:ext cx="21145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Inter"/>
              </a:rPr>
              <a:t>Working streetlights and prompt waste sorting.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72575" y="3695700"/>
            <a:ext cx="2650331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Commercial Retention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72575" y="3990975"/>
            <a:ext cx="21145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Inter"/>
              </a:rPr>
              <a:t>Low vacancy and renewed multi-year leases.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914525"/>
            <a:ext cx="5388471" cy="40005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914525"/>
            <a:ext cx="5388471" cy="400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Inter"/>
              </a:rPr>
              <a:t>EMPIRICAL EVIDENCE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771525"/>
            <a:ext cx="3403624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 dirty="0">
                <a:solidFill>
                  <a:srgbClr val="92D050"/>
                </a:solidFill>
                <a:latin typeface="Plus Jakarta Sans"/>
              </a:rPr>
              <a:t>Inner City Ground Truth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31471" y="3014662"/>
            <a:ext cx="2876941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 dirty="0">
                <a:solidFill>
                  <a:srgbClr val="92D050"/>
                </a:solidFill>
                <a:latin typeface="Inter"/>
              </a:rPr>
              <a:t>Place Concentrates Social Capital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31471" y="3509962"/>
            <a:ext cx="4119076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92D050"/>
                </a:solidFill>
                <a:latin typeface="Inter"/>
              </a:rPr>
              <a:t>Spatial Continuity:</a:t>
            </a:r>
            <a:r>
              <a:rPr sz="1350" b="0" i="0" u="none" dirty="0">
                <a:solidFill>
                  <a:srgbClr val="92D050"/>
                </a:solidFill>
                <a:latin typeface="Inter"/>
              </a:rPr>
              <a:t> Value created past building perimeters</a:t>
            </a:r>
            <a:r>
              <a:rPr sz="1350" b="0" i="0" u="none" dirty="0">
                <a:solidFill>
                  <a:srgbClr val="64748B"/>
                </a:solidFill>
                <a:latin typeface="Inter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31471" y="3862387"/>
            <a:ext cx="4993778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92D050"/>
                </a:solidFill>
                <a:latin typeface="Inter"/>
              </a:rPr>
              <a:t>Proximity Compounds:</a:t>
            </a:r>
            <a:r>
              <a:rPr sz="1350" b="0" i="0" u="none" dirty="0">
                <a:solidFill>
                  <a:srgbClr val="92D050"/>
                </a:solidFill>
                <a:latin typeface="Inter"/>
              </a:rPr>
              <a:t> Interventions multiply when clustered</a:t>
            </a:r>
            <a:r>
              <a:rPr sz="1350" b="0" i="0" u="none" dirty="0">
                <a:solidFill>
                  <a:srgbClr val="64748B"/>
                </a:solidFill>
                <a:latin typeface="Inter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1471" y="4414837"/>
            <a:ext cx="4993778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92D050"/>
                </a:solidFill>
                <a:latin typeface="Inter"/>
              </a:rPr>
              <a:t>Civic Confidence:</a:t>
            </a:r>
            <a:r>
              <a:rPr sz="1350" b="0" i="0" u="none" dirty="0">
                <a:solidFill>
                  <a:srgbClr val="92D050"/>
                </a:solidFill>
                <a:latin typeface="Inter"/>
              </a:rPr>
              <a:t> Functional streetscapes build cross-sector trust</a:t>
            </a:r>
            <a:r>
              <a:rPr sz="1350" b="0" i="0" u="none" dirty="0">
                <a:solidFill>
                  <a:srgbClr val="64748B"/>
                </a:solidFill>
                <a:latin typeface="Inter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3505200"/>
            <a:ext cx="4693294" cy="1790700"/>
          </a:xfrm>
          <a:prstGeom prst="roundRect">
            <a:avLst>
              <a:gd name="adj" fmla="val 6382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2123" y="287661"/>
            <a:ext cx="4219532" cy="61611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Inter"/>
              </a:rPr>
              <a:t>CASE STUDY 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771525"/>
            <a:ext cx="4823243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 dirty="0">
                <a:solidFill>
                  <a:srgbClr val="92D050"/>
                </a:solidFill>
                <a:latin typeface="Plus Jakarta Sans"/>
              </a:rPr>
              <a:t>Marshalltown &amp; Main Street Mall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2533650"/>
            <a:ext cx="2249398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 dirty="0">
                <a:solidFill>
                  <a:srgbClr val="92D050"/>
                </a:solidFill>
                <a:latin typeface="Plus Jakarta Sans"/>
              </a:rPr>
              <a:t>The Civic-Corporate Spine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2952750"/>
            <a:ext cx="4788544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>
                <a:solidFill>
                  <a:srgbClr val="92D050"/>
                </a:solidFill>
                <a:latin typeface="Inter"/>
              </a:rPr>
              <a:t>Mining houses and institutional banks pooled resources via SWID rather than retreating behind fortress walls.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2025" y="3705225"/>
            <a:ext cx="4388494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D97706"/>
                </a:solidFill>
                <a:latin typeface="Inter"/>
              </a:rPr>
              <a:t>Pedestrian Spine:</a:t>
            </a:r>
            <a:r>
              <a:rPr sz="1350" b="0" i="0" u="none">
                <a:solidFill>
                  <a:srgbClr val="0F172A"/>
                </a:solidFill>
                <a:latin typeface="Inter"/>
              </a:rPr>
              <a:t> Tree-lined promenade with heritage artifacts.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2025" y="4200525"/>
            <a:ext cx="4388494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D97706"/>
                </a:solidFill>
                <a:latin typeface="Inter"/>
              </a:rPr>
              <a:t>Active Maintenance:</a:t>
            </a:r>
            <a:r>
              <a:rPr sz="1350" b="0" i="0" u="none">
                <a:solidFill>
                  <a:srgbClr val="0F172A"/>
                </a:solidFill>
                <a:latin typeface="Inter"/>
              </a:rPr>
              <a:t> Dedicated street teams and patrol crews.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2025" y="4695825"/>
            <a:ext cx="4388494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D97706"/>
                </a:solidFill>
                <a:latin typeface="Inter"/>
              </a:rPr>
              <a:t>Shared Economy:</a:t>
            </a:r>
            <a:r>
              <a:rPr sz="1350" b="0" i="0" u="none">
                <a:solidFill>
                  <a:srgbClr val="0F172A"/>
                </a:solidFill>
                <a:latin typeface="Inter"/>
              </a:rPr>
              <a:t> Structured kiosks integrated into pedestrian flow.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531471" y="3505200"/>
            <a:ext cx="4898528" cy="1790700"/>
          </a:xfrm>
          <a:prstGeom prst="roundRect">
            <a:avLst>
              <a:gd name="adj" fmla="val 6382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914525"/>
            <a:ext cx="5388471" cy="400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914525"/>
            <a:ext cx="5388471" cy="4000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Inter"/>
              </a:rPr>
              <a:t>CASE STUDY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771525"/>
            <a:ext cx="2193806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 dirty="0">
                <a:solidFill>
                  <a:srgbClr val="92D050"/>
                </a:solidFill>
                <a:latin typeface="Plus Jakarta Sans"/>
              </a:rPr>
              <a:t>Gandhi Square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31471" y="2533650"/>
            <a:ext cx="1644681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 dirty="0">
                <a:solidFill>
                  <a:srgbClr val="92D050"/>
                </a:solidFill>
                <a:latin typeface="Plus Jakarta Sans"/>
              </a:rPr>
              <a:t>The Transit Lifeline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31471" y="2952750"/>
            <a:ext cx="4993778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>
                <a:solidFill>
                  <a:srgbClr val="92D050"/>
                </a:solidFill>
                <a:latin typeface="Inter"/>
              </a:rPr>
              <a:t>A dangerous bus depot transformed into Africa's premier commuter interchange through public-private stewardship.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31496" y="3705225"/>
            <a:ext cx="4593728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D97706"/>
                </a:solidFill>
                <a:latin typeface="Inter"/>
              </a:rPr>
              <a:t>Dignified Transit:</a:t>
            </a:r>
            <a:r>
              <a:rPr sz="1350" b="0" i="0" u="none">
                <a:solidFill>
                  <a:srgbClr val="0F172A"/>
                </a:solidFill>
                <a:latin typeface="Inter"/>
              </a:rPr>
              <a:t> Clean waiting colonnades and 24h security.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31496" y="4200525"/>
            <a:ext cx="4593728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D97706"/>
                </a:solidFill>
                <a:latin typeface="Inter"/>
              </a:rPr>
              <a:t>Flanking Retail:</a:t>
            </a:r>
            <a:r>
              <a:rPr sz="1350" b="0" i="0" u="none">
                <a:solidFill>
                  <a:srgbClr val="0F172A"/>
                </a:solidFill>
                <a:latin typeface="Inter"/>
              </a:rPr>
              <a:t> Pharmacies, diners, and everyday banking.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31496" y="4695825"/>
            <a:ext cx="4593728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D97706"/>
                </a:solidFill>
                <a:latin typeface="Inter"/>
              </a:rPr>
              <a:t>Economic Nodes:</a:t>
            </a:r>
            <a:r>
              <a:rPr sz="1350" b="0" i="0" u="none">
                <a:solidFill>
                  <a:srgbClr val="0F172A"/>
                </a:solidFill>
                <a:latin typeface="Inter"/>
              </a:rPr>
              <a:t> Protecting the lifeblood of working commuters.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3605212"/>
            <a:ext cx="4693294" cy="1790700"/>
          </a:xfrm>
          <a:prstGeom prst="roundRect">
            <a:avLst>
              <a:gd name="adj" fmla="val 6382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194" y="1914525"/>
            <a:ext cx="2739776" cy="400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0371" y="1914525"/>
            <a:ext cx="2739776" cy="4000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8194" y="1914525"/>
            <a:ext cx="2739776" cy="4000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0371" y="1914525"/>
            <a:ext cx="2739776" cy="4000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Inter"/>
              </a:rPr>
              <a:t>CASE STUDY 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771525"/>
            <a:ext cx="3636893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 dirty="0">
                <a:solidFill>
                  <a:srgbClr val="92D050"/>
                </a:solidFill>
                <a:latin typeface="Plus Jakarta Sans"/>
              </a:rPr>
              <a:t>Rosebank &amp; Oxford Parks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2433637"/>
            <a:ext cx="2534284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 dirty="0">
                <a:solidFill>
                  <a:srgbClr val="92D050"/>
                </a:solidFill>
                <a:latin typeface="Plus Jakarta Sans"/>
              </a:rPr>
              <a:t>Walkability &amp; Transit Density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2852737"/>
            <a:ext cx="4788544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>
                <a:solidFill>
                  <a:srgbClr val="92D050"/>
                </a:solidFill>
                <a:latin typeface="Inter"/>
              </a:rPr>
              <a:t>Designed from inception to connect Gautrain transit into high-street retail, pedestrian boulevards, and corporate headquarters.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2025" y="3805237"/>
            <a:ext cx="4388494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D97706"/>
                </a:solidFill>
                <a:latin typeface="Inter"/>
              </a:rPr>
              <a:t>Pedestrian-First:</a:t>
            </a:r>
            <a:r>
              <a:rPr sz="1350" b="0" i="0" u="none">
                <a:solidFill>
                  <a:srgbClr val="0F172A"/>
                </a:solidFill>
                <a:latin typeface="Inter"/>
              </a:rPr>
              <a:t> Universal ramps, cycle lanes, and public art.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2025" y="4300537"/>
            <a:ext cx="4388494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D97706"/>
                </a:solidFill>
                <a:latin typeface="Inter"/>
              </a:rPr>
              <a:t>Seamless Services:</a:t>
            </a:r>
            <a:r>
              <a:rPr sz="1350" b="0" i="0" u="none">
                <a:solidFill>
                  <a:srgbClr val="0F172A"/>
                </a:solidFill>
                <a:latin typeface="Inter"/>
              </a:rPr>
              <a:t> Private security integrated with municipal teams.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2025" y="4795837"/>
            <a:ext cx="4388494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D97706"/>
                </a:solidFill>
                <a:latin typeface="Inter"/>
              </a:rPr>
              <a:t>Mixed Ecosystem:</a:t>
            </a:r>
            <a:r>
              <a:rPr sz="1350" b="0" i="0" u="none">
                <a:solidFill>
                  <a:srgbClr val="0F172A"/>
                </a:solidFill>
                <a:latin typeface="Inter"/>
              </a:rPr>
              <a:t> High-density living alongside global institutions.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3190875"/>
            <a:ext cx="2524125" cy="1485900"/>
          </a:xfrm>
          <a:prstGeom prst="roundRect">
            <a:avLst>
              <a:gd name="adj" fmla="val 10256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76625" y="3190875"/>
            <a:ext cx="2524125" cy="1485900"/>
          </a:xfrm>
          <a:prstGeom prst="roundRect">
            <a:avLst>
              <a:gd name="adj" fmla="val 10256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91250" y="3190875"/>
            <a:ext cx="2524125" cy="1485900"/>
          </a:xfrm>
          <a:prstGeom prst="roundRect">
            <a:avLst>
              <a:gd name="adj" fmla="val 10256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05875" y="3190875"/>
            <a:ext cx="2524125" cy="1485900"/>
          </a:xfrm>
          <a:prstGeom prst="roundRect">
            <a:avLst>
              <a:gd name="adj" fmla="val 10256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Inter"/>
              </a:rPr>
              <a:t>BARRIERS TO SCALE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771525"/>
            <a:ext cx="3811300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 dirty="0">
                <a:solidFill>
                  <a:srgbClr val="92D050"/>
                </a:solidFill>
                <a:latin typeface="Plus Jakarta Sans"/>
              </a:rPr>
              <a:t>Four Cross-Sector Frictions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2025" y="3467100"/>
            <a:ext cx="2655093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Inter"/>
              </a:rPr>
              <a:t>CORPORATE SECTOR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2025" y="3705225"/>
            <a:ext cx="278784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Mandate Creep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2025" y="4000500"/>
            <a:ext cx="22193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Inter"/>
              </a:rPr>
              <a:t>Fear of replacing municipal duties.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76650" y="3467100"/>
            <a:ext cx="2655093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Inter"/>
              </a:rPr>
              <a:t>LOCAL GOVERNMENT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76650" y="3705225"/>
            <a:ext cx="278784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Private Overreach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76650" y="4000500"/>
            <a:ext cx="22193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Inter"/>
              </a:rPr>
              <a:t>Anxiety over private control of streets.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91275" y="3467100"/>
            <a:ext cx="2655093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Inter"/>
              </a:rPr>
              <a:t>CIVIL SOCIETY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91275" y="3705225"/>
            <a:ext cx="278784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Gentrification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91275" y="4000500"/>
            <a:ext cx="22193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Inter"/>
              </a:rPr>
              <a:t>Risk of displacement of informal workers.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05900" y="3467100"/>
            <a:ext cx="2655093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Inter"/>
              </a:rPr>
              <a:t>COMMUNITIES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05900" y="3705225"/>
            <a:ext cx="278784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Token Consultation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05900" y="4000500"/>
            <a:ext cx="22193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Inter"/>
              </a:rPr>
              <a:t>Consulted without real executive power.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590800"/>
            <a:ext cx="5181600" cy="2686050"/>
          </a:xfrm>
          <a:prstGeom prst="roundRect">
            <a:avLst>
              <a:gd name="adj" fmla="val 5673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2390775"/>
            <a:ext cx="5181600" cy="3086100"/>
          </a:xfrm>
          <a:prstGeom prst="roundRect">
            <a:avLst>
              <a:gd name="adj" fmla="val 4938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Inter"/>
              </a:rPr>
              <a:t>PRECINCT BLUEPRINT • PART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771525"/>
            <a:ext cx="5124993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 dirty="0">
                <a:solidFill>
                  <a:srgbClr val="92D050"/>
                </a:solidFill>
                <a:latin typeface="Plus Jakarta Sans"/>
              </a:rPr>
              <a:t>Rules 01 &amp; 02: Capital &amp; Operations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2525" y="2981325"/>
            <a:ext cx="5500687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D97706"/>
                </a:solidFill>
                <a:latin typeface="Plus Jakarta San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525" y="3438525"/>
            <a:ext cx="5775721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Pool Spatial Capital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38925" y="2781300"/>
            <a:ext cx="5500687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D97706"/>
                </a:solidFill>
                <a:latin typeface="Plus Jakarta San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38925" y="3238500"/>
            <a:ext cx="555307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Prioritize Daily Opex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2525" y="3857625"/>
            <a:ext cx="550068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Unified Budgets:</a:t>
            </a:r>
            <a:r>
              <a:rPr sz="1350" b="0" i="0" u="none">
                <a:solidFill>
                  <a:srgbClr val="64748B"/>
                </a:solidFill>
                <a:latin typeface="Inter"/>
              </a:rPr>
              <a:t> Blend CSI, ESD, capex, and rates.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52525" y="4171950"/>
            <a:ext cx="550068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Dedicated SPV:</a:t>
            </a:r>
            <a:r>
              <a:rPr sz="1350" b="0" i="0" u="none">
                <a:solidFill>
                  <a:srgbClr val="64748B"/>
                </a:solidFill>
                <a:latin typeface="Inter"/>
              </a:rPr>
              <a:t> House funds in precinct entities.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52525" y="4486275"/>
            <a:ext cx="44958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Infrastructure Scale:</a:t>
            </a:r>
            <a:r>
              <a:rPr sz="1350" b="0" i="0" u="none">
                <a:solidFill>
                  <a:srgbClr val="64748B"/>
                </a:solidFill>
                <a:latin typeface="Inter"/>
              </a:rPr>
              <a:t> Repair substations and paving collectively.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38925" y="3657600"/>
            <a:ext cx="44958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Beyond Ribbons:</a:t>
            </a:r>
            <a:r>
              <a:rPr sz="1350" b="0" i="0" u="none">
                <a:solidFill>
                  <a:srgbClr val="64748B"/>
                </a:solidFill>
                <a:latin typeface="Inter"/>
              </a:rPr>
              <a:t> Shift focus from ceremonies to maintenance.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8925" y="4171950"/>
            <a:ext cx="44958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Daily Presence:</a:t>
            </a:r>
            <a:r>
              <a:rPr sz="1350" b="0" i="0" u="none">
                <a:solidFill>
                  <a:srgbClr val="64748B"/>
                </a:solidFill>
                <a:latin typeface="Inter"/>
              </a:rPr>
              <a:t> Fund cleaning crews in high-vis vests.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38925" y="4686300"/>
            <a:ext cx="44958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Early Beats:</a:t>
            </a:r>
            <a:r>
              <a:rPr sz="1350" b="0" i="0" u="none">
                <a:solidFill>
                  <a:srgbClr val="64748B"/>
                </a:solidFill>
                <a:latin typeface="Inter"/>
              </a:rPr>
              <a:t> Deploy community foot patrols at 6:00 AM.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390775"/>
            <a:ext cx="5181600" cy="3086100"/>
          </a:xfrm>
          <a:prstGeom prst="roundRect">
            <a:avLst>
              <a:gd name="adj" fmla="val 4938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2390775"/>
            <a:ext cx="5181600" cy="3086100"/>
          </a:xfrm>
          <a:prstGeom prst="roundRect">
            <a:avLst>
              <a:gd name="adj" fmla="val 4938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Inter"/>
              </a:rPr>
              <a:t>PRECINCT BLUEPRINT • PART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771525"/>
            <a:ext cx="5548570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 dirty="0">
                <a:solidFill>
                  <a:srgbClr val="92D050"/>
                </a:solidFill>
                <a:latin typeface="Plus Jakarta Sans"/>
              </a:rPr>
              <a:t>Rules 03 &amp; 04: Inclusion &amp; Governance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2525" y="2781300"/>
            <a:ext cx="5500687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D97706"/>
                </a:solidFill>
                <a:latin typeface="Plus Jakarta Sans"/>
              </a:rPr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525" y="3238500"/>
            <a:ext cx="5775721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Integrate Informal Economy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38925" y="2781300"/>
            <a:ext cx="5500687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D97706"/>
                </a:solidFill>
                <a:latin typeface="Plus Jakarta Sans"/>
              </a:rPr>
              <a:t>04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38925" y="3238500"/>
            <a:ext cx="555307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Anchor in Formal Vehicles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2525" y="3657600"/>
            <a:ext cx="44958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No Displacement:</a:t>
            </a:r>
            <a:r>
              <a:rPr sz="1350" b="0" i="0" u="none">
                <a:solidFill>
                  <a:srgbClr val="64748B"/>
                </a:solidFill>
                <a:latin typeface="Inter"/>
              </a:rPr>
              <a:t> Avoid sweeping poverty into next blocks.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52525" y="4171950"/>
            <a:ext cx="44958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Dignified Trading:</a:t>
            </a:r>
            <a:r>
              <a:rPr sz="1350" b="0" i="0" u="none">
                <a:solidFill>
                  <a:srgbClr val="64748B"/>
                </a:solidFill>
                <a:latin typeface="Inter"/>
              </a:rPr>
              <a:t> Build sheltered stalls with water points.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52525" y="4686300"/>
            <a:ext cx="44958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Supply Chain Partners:</a:t>
            </a:r>
            <a:r>
              <a:rPr sz="1350" b="0" i="0" u="none">
                <a:solidFill>
                  <a:srgbClr val="64748B"/>
                </a:solidFill>
                <a:latin typeface="Inter"/>
              </a:rPr>
              <a:t> Integrate waste reclaimers and taxi ranks.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38925" y="3657600"/>
            <a:ext cx="44958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Legal Form:</a:t>
            </a:r>
            <a:r>
              <a:rPr sz="1350" b="0" i="0" u="none">
                <a:solidFill>
                  <a:srgbClr val="64748B"/>
                </a:solidFill>
                <a:latin typeface="Inter"/>
              </a:rPr>
              <a:t> Institutionalize through CID or SRA non-profits.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8925" y="4171950"/>
            <a:ext cx="44958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Transparent SLAs:</a:t>
            </a:r>
            <a:r>
              <a:rPr sz="1350" b="0" i="0" u="none">
                <a:solidFill>
                  <a:srgbClr val="64748B"/>
                </a:solidFill>
                <a:latin typeface="Inter"/>
              </a:rPr>
              <a:t> Bind municipal service level agreements.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38925" y="4686300"/>
            <a:ext cx="44958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Leadership Continuity:</a:t>
            </a:r>
            <a:r>
              <a:rPr sz="1350" b="0" i="0" u="none">
                <a:solidFill>
                  <a:srgbClr val="64748B"/>
                </a:solidFill>
                <a:latin typeface="Inter"/>
              </a:rPr>
              <a:t> Protect compacts against CEO turnover.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828925"/>
            <a:ext cx="3403550" cy="2209800"/>
          </a:xfrm>
          <a:prstGeom prst="roundRect">
            <a:avLst>
              <a:gd name="adj" fmla="val 6896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94150" y="2828925"/>
            <a:ext cx="3403550" cy="2209800"/>
          </a:xfrm>
          <a:prstGeom prst="roundRect">
            <a:avLst>
              <a:gd name="adj" fmla="val 6896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26300" y="2928937"/>
            <a:ext cx="3403550" cy="2009775"/>
          </a:xfrm>
          <a:prstGeom prst="roundRect">
            <a:avLst>
              <a:gd name="adj" fmla="val 7582"/>
            </a:avLst>
          </a:prstGeom>
          <a:solidFill>
            <a:srgbClr val="92D050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62000" y="533400"/>
            <a:ext cx="114300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Inter"/>
              </a:rPr>
              <a:t>EXECUTIVE ACTION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771525"/>
            <a:ext cx="4796121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 dirty="0">
                <a:solidFill>
                  <a:srgbClr val="92D050"/>
                </a:solidFill>
                <a:latin typeface="Plus Jakarta Sans"/>
              </a:rPr>
              <a:t>The Monday Morning Litmus Test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8225" y="3181350"/>
            <a:ext cx="3563875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Inter"/>
              </a:rPr>
              <a:t>QUESTION 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8225" y="3419475"/>
            <a:ext cx="3742069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The Doorstep Audit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8225" y="3771900"/>
            <a:ext cx="29463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Inter"/>
              </a:rPr>
              <a:t>Look 2km outside your ground lobby.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8225" y="4286250"/>
            <a:ext cx="29463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Is the street safe for your workforce?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0375" y="3181350"/>
            <a:ext cx="3563875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Inter"/>
              </a:rPr>
              <a:t>QUESTION 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0375" y="3419475"/>
            <a:ext cx="3742069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The Coalition Table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0375" y="3771900"/>
            <a:ext cx="29463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Inter"/>
              </a:rPr>
              <a:t>Meet the building owner next door.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0375" y="4286250"/>
            <a:ext cx="29463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Have you convened a joint compact?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525" y="3281362"/>
            <a:ext cx="3563875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Inter"/>
              </a:rPr>
              <a:t>QUESTION 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02525" y="3519487"/>
            <a:ext cx="3742069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The Contracting Shift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02525" y="3871912"/>
            <a:ext cx="35638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Inter"/>
              </a:rPr>
              <a:t>Reallocate 30% of social spend.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525" y="4186237"/>
            <a:ext cx="29463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Can you fund a 3-year precinct entity?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829300" y="4470945"/>
            <a:ext cx="533400" cy="38100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12531" y="1844129"/>
            <a:ext cx="2166937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D97706"/>
                </a:solidFill>
                <a:latin typeface="Plus Jakarta Sans"/>
              </a:rPr>
              <a:t>THE PATH FORWARD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5281" y="2215604"/>
            <a:ext cx="11501437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sz="3900" b="1" i="0" u="none">
                <a:solidFill>
                  <a:srgbClr val="F8FAFC"/>
                </a:solidFill>
                <a:latin typeface="Plus Jakarta Sans"/>
              </a:rPr>
              <a:t>"We cannot privatize our way out of public decay."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1625" y="3632745"/>
            <a:ext cx="904875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94A3B8"/>
                </a:solidFill>
                <a:latin typeface="Inter"/>
              </a:rPr>
              <a:t>Rebuilding Johannesburg street by street, pavement by pavement, and precinct by precinct.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61234" y="4813845"/>
            <a:ext cx="3869531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CBD5E1"/>
                </a:solidFill>
                <a:latin typeface="Inter"/>
              </a:rPr>
              <a:t>Siyabonga • Baie Dankie • 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859</Words>
  <Application>Microsoft Macintosh PowerPoint</Application>
  <PresentationFormat>Widescreen</PresentationFormat>
  <Paragraphs>148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Calibri</vt:lpstr>
      <vt:lpstr>Inter</vt:lpstr>
      <vt:lpstr>Arial</vt:lpstr>
      <vt:lpstr>Plus Jakarta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Microsoft Office User</cp:lastModifiedBy>
  <cp:revision>3</cp:revision>
  <dcterms:created xsi:type="dcterms:W3CDTF">2013-01-27T09:14:16Z</dcterms:created>
  <dcterms:modified xsi:type="dcterms:W3CDTF">2026-10-06T14:58:19Z</dcterms:modified>
  <cp:category/>
</cp:coreProperties>
</file>